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0" r:id="rId2"/>
    <p:sldId id="269" r:id="rId3"/>
    <p:sldId id="270" r:id="rId4"/>
    <p:sldId id="271" r:id="rId5"/>
    <p:sldId id="27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8BB1C43-BCF1-4067-85D2-16406D2BA532}">
          <p14:sldIdLst>
            <p14:sldId id="260"/>
          </p14:sldIdLst>
        </p14:section>
        <p14:section name="Scenario" id="{5D94B9AE-92F6-40D6-9900-221567846A40}">
          <p14:sldIdLst>
            <p14:sldId id="269"/>
            <p14:sldId id="270"/>
            <p14:sldId id="271"/>
            <p14:sldId id="272"/>
          </p14:sldIdLst>
        </p14:section>
        <p14:section name="CFM" id="{B0B2CB34-461B-4A2C-86C4-346A0C6A8B75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3"/>
          </p14:sldIdLst>
        </p14:section>
        <p14:section name="Game Theory" id="{7DDAA402-56DA-4C85-9A8B-3EDC41523C36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8675" autoAdjust="0"/>
  </p:normalViewPr>
  <p:slideViewPr>
    <p:cSldViewPr snapToGrid="0" showGuides="1">
      <p:cViewPr varScale="1">
        <p:scale>
          <a:sx n="88" d="100"/>
          <a:sy n="88" d="100"/>
        </p:scale>
        <p:origin x="271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97451-B714-4961-8C75-B27286CA1835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37730-EA39-45A9-8DC2-A3E0B9D2E8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68196-009D-AB48-826A-D4F897DDF4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 sources: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Actor: CC0</a:t>
            </a:r>
            <a:r>
              <a:rPr lang="en-US" baseline="0" smtClean="0"/>
              <a:t> </a:t>
            </a:r>
            <a:r>
              <a:rPr lang="en-US" smtClean="0"/>
              <a:t>https://de.wikipedia.org/wiki/Datei:Robustness_Diagram_Actor.svg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Radio</a:t>
            </a:r>
            <a:r>
              <a:rPr lang="en-US" baseline="0" smtClean="0"/>
              <a:t> tower: https://www.iconfinder.com/icons/2135802/communication_network_tower_wifi_wifi_tower_icon </a:t>
            </a:r>
            <a:endParaRPr lang="en-US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Circular</a:t>
            </a:r>
            <a:r>
              <a:rPr lang="en-US" baseline="0" smtClean="0"/>
              <a:t> arrows: CC-3.0-BY https://thenounproject.com/search/?q=updating&amp;i=957153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7730-EA39-45A9-8DC2-A3E0B9D2E8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3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7730-EA39-45A9-8DC2-A3E0B9D2E8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4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68196-009D-AB48-826A-D4F897DDF4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68196-009D-AB48-826A-D4F897DDF4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7730-EA39-45A9-8DC2-A3E0B9D2E8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7730-EA39-45A9-8DC2-A3E0B9D2E8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37730-EA39-45A9-8DC2-A3E0B9D2E8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3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6" y="368300"/>
            <a:ext cx="8642350" cy="2089150"/>
          </a:xfrm>
          <a:prstGeom prst="rect">
            <a:avLst/>
          </a:prstGeom>
          <a:solidFill>
            <a:srgbClr val="004E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de-DE" altLang="de-DE" sz="1800" smtClean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0826" y="196852"/>
            <a:ext cx="8642350" cy="144463"/>
          </a:xfrm>
          <a:prstGeom prst="rect">
            <a:avLst/>
          </a:prstGeom>
          <a:solidFill>
            <a:srgbClr val="004E8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pic>
        <p:nvPicPr>
          <p:cNvPr id="6" name="Picture 9" descr="tud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72326" y="657227"/>
            <a:ext cx="18732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250826" y="360365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50826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69215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</a:t>
            </a:r>
          </a:p>
          <a:p>
            <a:r>
              <a:rPr lang="de-DE"/>
              <a:t>Untertitelmasters durch </a:t>
            </a:r>
          </a:p>
          <a:p>
            <a:r>
              <a:rPr lang="de-DE"/>
              <a:t>Klicken bearbeiten</a:t>
            </a:r>
          </a:p>
        </p:txBody>
      </p:sp>
      <p:sp>
        <p:nvSpPr>
          <p:cNvPr id="11" name="Rectangle 17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10340"/>
            <a:ext cx="8532813" cy="2317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8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9" y="488950"/>
            <a:ext cx="2159000" cy="5892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6" y="488950"/>
            <a:ext cx="6329363" cy="5892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9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4" y="1592263"/>
            <a:ext cx="4244975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8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7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1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250826" y="368300"/>
            <a:ext cx="86423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6" y="1592263"/>
            <a:ext cx="8640763" cy="478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776" y="6510340"/>
            <a:ext cx="8101013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250826" y="196852"/>
            <a:ext cx="8642350" cy="144463"/>
          </a:xfrm>
          <a:prstGeom prst="rect">
            <a:avLst/>
          </a:prstGeom>
          <a:solidFill>
            <a:srgbClr val="004E8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pic>
        <p:nvPicPr>
          <p:cNvPr id="1031" name="Picture 9" descr="tud_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4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14"/>
          <p:cNvSpPr>
            <a:spLocks noChangeShapeType="1"/>
          </p:cNvSpPr>
          <p:nvPr/>
        </p:nvSpPr>
        <p:spPr bwMode="auto">
          <a:xfrm>
            <a:off x="250826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3" name="Line 15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4" name="Rectangle 16"/>
          <p:cNvSpPr>
            <a:spLocks noChangeArrowheads="1"/>
          </p:cNvSpPr>
          <p:nvPr/>
        </p:nvSpPr>
        <p:spPr bwMode="auto">
          <a:xfrm>
            <a:off x="250826" y="366715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de-DE" sz="1800" smtClean="0"/>
          </a:p>
        </p:txBody>
      </p:sp>
      <p:sp>
        <p:nvSpPr>
          <p:cNvPr id="1035" name="Rectangle 17"/>
          <p:cNvSpPr>
            <a:spLocks noChangeArrowheads="1"/>
          </p:cNvSpPr>
          <p:nvPr/>
        </p:nvSpPr>
        <p:spPr bwMode="auto">
          <a:xfrm>
            <a:off x="8459788" y="6510340"/>
            <a:ext cx="3984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 eaLnBrk="1" hangingPunct="1"/>
            <a:fld id="{3404E4C8-0785-4CD7-86B8-06952DDE7529}" type="slidenum">
              <a:rPr lang="de-DE" altLang="de-DE" sz="1400" b="1"/>
              <a:pPr algn="r" eaLnBrk="1" hangingPunct="1"/>
              <a:t>‹Nr.›</a:t>
            </a:fld>
            <a:endParaRPr lang="de-DE" altLang="de-DE" sz="1400" b="1"/>
          </a:p>
          <a:p>
            <a:pPr eaLnBrk="1" hangingPunct="1"/>
            <a:endParaRPr lang="de-DE" altLang="de-DE" sz="1400"/>
          </a:p>
        </p:txBody>
      </p:sp>
    </p:spTree>
    <p:extLst>
      <p:ext uri="{BB962C8B-B14F-4D97-AF65-F5344CB8AC3E}">
        <p14:creationId xmlns:p14="http://schemas.microsoft.com/office/powerpoint/2010/main" val="297204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9.png"/><Relationship Id="rId5" Type="http://schemas.openxmlformats.org/officeDocument/2006/relationships/tags" Target="../tags/tag5.xml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32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5" Type="http://schemas.openxmlformats.org/officeDocument/2006/relationships/image" Target="../media/image34.png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8.png"/><Relationship Id="rId18" Type="http://schemas.openxmlformats.org/officeDocument/2006/relationships/image" Target="../media/image36.png"/><Relationship Id="rId3" Type="http://schemas.openxmlformats.org/officeDocument/2006/relationships/tags" Target="../tags/tag17.xml"/><Relationship Id="rId21" Type="http://schemas.openxmlformats.org/officeDocument/2006/relationships/image" Target="../media/image37.png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5.png"/><Relationship Id="rId2" Type="http://schemas.openxmlformats.org/officeDocument/2006/relationships/tags" Target="../tags/tag16.xml"/><Relationship Id="rId16" Type="http://schemas.openxmlformats.org/officeDocument/2006/relationships/image" Target="../media/image34.png"/><Relationship Id="rId20" Type="http://schemas.openxmlformats.org/officeDocument/2006/relationships/image" Target="../media/image3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33.png"/><Relationship Id="rId10" Type="http://schemas.openxmlformats.org/officeDocument/2006/relationships/tags" Target="../tags/tag24.xml"/><Relationship Id="rId19" Type="http://schemas.openxmlformats.org/officeDocument/2006/relationships/image" Target="../media/image29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5.png"/><Relationship Id="rId3" Type="http://schemas.openxmlformats.org/officeDocument/2006/relationships/tags" Target="../tags/tag28.xml"/><Relationship Id="rId21" Type="http://schemas.openxmlformats.org/officeDocument/2006/relationships/image" Target="../media/image38.png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image" Target="../media/image34.png"/><Relationship Id="rId2" Type="http://schemas.openxmlformats.org/officeDocument/2006/relationships/tags" Target="../tags/tag27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19.png"/><Relationship Id="rId23" Type="http://schemas.openxmlformats.org/officeDocument/2006/relationships/image" Target="../media/image32.png"/><Relationship Id="rId10" Type="http://schemas.openxmlformats.org/officeDocument/2006/relationships/tags" Target="../tags/tag35.xml"/><Relationship Id="rId19" Type="http://schemas.openxmlformats.org/officeDocument/2006/relationships/image" Target="../media/image36.png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8.png"/><Relationship Id="rId2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40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2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4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40.png"/><Relationship Id="rId5" Type="http://schemas.openxmlformats.org/officeDocument/2006/relationships/tags" Target="../tags/tag45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tags" Target="../tags/tag44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3" Type="http://schemas.openxmlformats.org/officeDocument/2006/relationships/tags" Target="../tags/tag5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45.png"/><Relationship Id="rId5" Type="http://schemas.openxmlformats.org/officeDocument/2006/relationships/tags" Target="../tags/tag52.xml"/><Relationship Id="rId10" Type="http://schemas.openxmlformats.org/officeDocument/2006/relationships/image" Target="../media/image35.png"/><Relationship Id="rId4" Type="http://schemas.openxmlformats.org/officeDocument/2006/relationships/tags" Target="../tags/tag51.xml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3" Type="http://schemas.openxmlformats.org/officeDocument/2006/relationships/tags" Target="../tags/tag5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45.png"/><Relationship Id="rId5" Type="http://schemas.openxmlformats.org/officeDocument/2006/relationships/tags" Target="../tags/tag58.xml"/><Relationship Id="rId10" Type="http://schemas.openxmlformats.org/officeDocument/2006/relationships/image" Target="../media/image35.png"/><Relationship Id="rId4" Type="http://schemas.openxmlformats.org/officeDocument/2006/relationships/tags" Target="../tags/tag57.xml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45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35.png"/><Relationship Id="rId5" Type="http://schemas.openxmlformats.org/officeDocument/2006/relationships/tags" Target="../tags/tag64.xml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tags" Target="../tags/tag63.xml"/><Relationship Id="rId9" Type="http://schemas.openxmlformats.org/officeDocument/2006/relationships/image" Target="../media/image33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69.xml"/><Relationship Id="rId7" Type="http://schemas.openxmlformats.org/officeDocument/2006/relationships/image" Target="../media/image49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5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50.png"/><Relationship Id="rId5" Type="http://schemas.openxmlformats.org/officeDocument/2006/relationships/tags" Target="../tags/tag75.xml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tags" Target="../tags/tag74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image" Target="../media/image52.pn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50.png"/><Relationship Id="rId2" Type="http://schemas.openxmlformats.org/officeDocument/2006/relationships/tags" Target="../tags/tag79.xml"/><Relationship Id="rId16" Type="http://schemas.openxmlformats.org/officeDocument/2006/relationships/image" Target="../media/image54.pn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49.png"/><Relationship Id="rId5" Type="http://schemas.openxmlformats.org/officeDocument/2006/relationships/tags" Target="../tags/tag82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88.xml"/><Relationship Id="rId7" Type="http://schemas.openxmlformats.org/officeDocument/2006/relationships/image" Target="../media/image19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2.xml"/><Relationship Id="rId7" Type="http://schemas.openxmlformats.org/officeDocument/2006/relationships/image" Target="../media/image55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5" Type="http://schemas.openxmlformats.org/officeDocument/2006/relationships/tags" Target="../tags/tag94.xml"/><Relationship Id="rId10" Type="http://schemas.openxmlformats.org/officeDocument/2006/relationships/image" Target="../media/image58.png"/><Relationship Id="rId4" Type="http://schemas.openxmlformats.org/officeDocument/2006/relationships/tags" Target="../tags/tag93.xml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58.png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" Type="http://schemas.openxmlformats.org/officeDocument/2006/relationships/tags" Target="../tags/tag96.xml"/><Relationship Id="rId16" Type="http://schemas.openxmlformats.org/officeDocument/2006/relationships/image" Target="../media/image61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19.png"/><Relationship Id="rId5" Type="http://schemas.openxmlformats.org/officeDocument/2006/relationships/tags" Target="../tags/tag99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9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5/2014/782789" TargetMode="Externa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56.png"/><Relationship Id="rId18" Type="http://schemas.openxmlformats.org/officeDocument/2006/relationships/image" Target="../media/image62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19.png"/><Relationship Id="rId17" Type="http://schemas.openxmlformats.org/officeDocument/2006/relationships/image" Target="../media/image61.png"/><Relationship Id="rId2" Type="http://schemas.openxmlformats.org/officeDocument/2006/relationships/tags" Target="../tags/tag104.xml"/><Relationship Id="rId16" Type="http://schemas.openxmlformats.org/officeDocument/2006/relationships/image" Target="../media/image60.png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55.png"/><Relationship Id="rId5" Type="http://schemas.openxmlformats.org/officeDocument/2006/relationships/tags" Target="../tags/tag107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7.png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14.xml"/><Relationship Id="rId7" Type="http://schemas.openxmlformats.org/officeDocument/2006/relationships/image" Target="../media/image48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116.xml"/><Relationship Id="rId10" Type="http://schemas.openxmlformats.org/officeDocument/2006/relationships/image" Target="../media/image63.png"/><Relationship Id="rId4" Type="http://schemas.openxmlformats.org/officeDocument/2006/relationships/tags" Target="../tags/tag115.xml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4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54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52.png"/><Relationship Id="rId5" Type="http://schemas.openxmlformats.org/officeDocument/2006/relationships/tags" Target="../tags/tag121.xml"/><Relationship Id="rId15" Type="http://schemas.openxmlformats.org/officeDocument/2006/relationships/image" Target="../media/image63.png"/><Relationship Id="rId10" Type="http://schemas.openxmlformats.org/officeDocument/2006/relationships/image" Target="../media/image49.png"/><Relationship Id="rId4" Type="http://schemas.openxmlformats.org/officeDocument/2006/relationships/tags" Target="../tags/tag120.xml"/><Relationship Id="rId9" Type="http://schemas.openxmlformats.org/officeDocument/2006/relationships/image" Target="../media/image48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2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2.emf"/><Relationship Id="rId5" Type="http://schemas.openxmlformats.org/officeDocument/2006/relationships/image" Target="../media/image16.emf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0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4290" y="704194"/>
            <a:ext cx="6782941" cy="1902372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Context-Aware Self-Optimization of Topology </a:t>
            </a:r>
            <a:r>
              <a:rPr lang="en-US" dirty="0" smtClean="0"/>
              <a:t>Control Reconfigurations </a:t>
            </a:r>
            <a:r>
              <a:rPr lang="en-US" dirty="0"/>
              <a:t>in Wireless Sensor Networks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2" descr="M:\my_Dropbox\Dropbox\MAKI___alles_KOM_wie_bisher\Abbildungen_gemeinsamer_Teil\MAKI___logo\MAKI_logo_2012.02.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23" y="5654567"/>
            <a:ext cx="2279966" cy="3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806262" y="6136026"/>
            <a:ext cx="342637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de-DE" sz="1050" dirty="0"/>
              <a:t>DFG  Collaborative Research</a:t>
            </a:r>
            <a:r>
              <a:rPr lang="de-DE" sz="1050" baseline="0" dirty="0"/>
              <a:t> Center  </a:t>
            </a:r>
            <a:r>
              <a:rPr lang="de-DE" sz="1050" dirty="0"/>
              <a:t>1053 - MAKI  </a:t>
            </a:r>
            <a:br>
              <a:rPr lang="de-DE" sz="1050" dirty="0"/>
            </a:br>
            <a:r>
              <a:rPr lang="de-DE" sz="1050" dirty="0"/>
              <a:t>Multi-Mechanism-Adaptation for</a:t>
            </a:r>
            <a:r>
              <a:rPr lang="de-DE" sz="1050" baseline="0" dirty="0"/>
              <a:t> the Future Internet</a:t>
            </a:r>
            <a:endParaRPr lang="de-DE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294290" y="2930237"/>
            <a:ext cx="3689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Roland Kluge (A1)</a:t>
            </a:r>
          </a:p>
          <a:p>
            <a:r>
              <a:rPr lang="en-US" sz="1600" dirty="0" smtClean="0"/>
              <a:t>Mahdi Mousavi (B3)</a:t>
            </a:r>
          </a:p>
          <a:p>
            <a:r>
              <a:rPr lang="en-US" sz="1600" dirty="0"/>
              <a:t>Martin  </a:t>
            </a:r>
            <a:r>
              <a:rPr lang="en-US" sz="1600" dirty="0" err="1" smtClean="0"/>
              <a:t>Pfannemüller</a:t>
            </a:r>
            <a:r>
              <a:rPr lang="en-US" sz="1600" dirty="0" smtClean="0"/>
              <a:t> (A4)</a:t>
            </a:r>
          </a:p>
          <a:p>
            <a:r>
              <a:rPr lang="en-US" sz="1600" dirty="0" smtClean="0"/>
              <a:t>Markus Tobias </a:t>
            </a:r>
            <a:r>
              <a:rPr lang="en-US" sz="1600" dirty="0" err="1" smtClean="0"/>
              <a:t>Weckesser</a:t>
            </a:r>
            <a:r>
              <a:rPr lang="en-US" sz="1600" dirty="0" smtClean="0"/>
              <a:t> (A4)</a:t>
            </a:r>
          </a:p>
        </p:txBody>
      </p:sp>
    </p:spTree>
    <p:extLst>
      <p:ext uri="{BB962C8B-B14F-4D97-AF65-F5344CB8AC3E}">
        <p14:creationId xmlns:p14="http://schemas.microsoft.com/office/powerpoint/2010/main" val="76405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Identification of Context-Aware System-Features as Feature-Interaction Detection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95772" y="1625438"/>
                <a:ext cx="7203056" cy="1436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SzPct val="110000"/>
                  <a:buFont typeface="Arial" charset="0"/>
                  <a:buChar char="•"/>
                </a:pPr>
                <a:r>
                  <a:rPr lang="en-US" sz="2000" dirty="0" smtClean="0"/>
                  <a:t>A system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2000" b="0" i="1" smtClean="0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is </a:t>
                </a:r>
                <a:r>
                  <a:rPr lang="en-US" sz="2000" b="1" i="1" dirty="0" smtClean="0"/>
                  <a:t>pairwise context dependent</a:t>
                </a:r>
                <a:r>
                  <a:rPr lang="en-US" sz="2000" dirty="0" smtClean="0"/>
                  <a:t> on context feature if feature-interaction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𝑠</m:t>
                        </m:r>
                      </m:sup>
                    </m:sSubSup>
                    <m:r>
                      <a:rPr lang="de-DE" sz="2000" b="0" i="1" smtClean="0">
                        <a:latin typeface="Cambria Math" charset="0"/>
                      </a:rPr>
                      <m:t>#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de-DE" sz="2000" b="0" i="1" smtClean="0">
                            <a:latin typeface="Cambria Math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sz="2000" dirty="0" smtClean="0"/>
                  <a:t> exists</a:t>
                </a:r>
              </a:p>
              <a:p>
                <a:pPr marL="285750" indent="-285750">
                  <a:buClr>
                    <a:schemeClr val="tx2"/>
                  </a:buClr>
                  <a:buSzPct val="110000"/>
                  <a:buFont typeface="Arial" charset="0"/>
                  <a:buChar char="•"/>
                </a:pPr>
                <a:r>
                  <a:rPr lang="en-US" sz="2000" dirty="0"/>
                  <a:t>A system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/>
                  <a:t> is </a:t>
                </a:r>
                <a:r>
                  <a:rPr lang="en-US" sz="2000" b="1" i="1" dirty="0" smtClean="0"/>
                  <a:t>t-wise </a:t>
                </a:r>
                <a:r>
                  <a:rPr lang="en-US" sz="2000" b="1" i="1" dirty="0"/>
                  <a:t>context dependent</a:t>
                </a:r>
                <a:r>
                  <a:rPr lang="en-US" sz="2000" dirty="0"/>
                  <a:t> on context feature if </a:t>
                </a:r>
                <a:r>
                  <a:rPr lang="en-US" sz="2000" dirty="0" smtClean="0"/>
                  <a:t>feature-interaction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𝑠</m:t>
                        </m:r>
                      </m:sup>
                    </m:sSubSup>
                    <m:r>
                      <a:rPr lang="de-DE" sz="2000" i="1">
                        <a:latin typeface="Cambria Math" charset="0"/>
                      </a:rPr>
                      <m:t>#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𝐶</m:t>
                        </m:r>
                      </m:sup>
                    </m:sSubSup>
                    <m:r>
                      <a:rPr lang="de-DE" sz="2000" i="1">
                        <a:latin typeface="Cambria Math" charset="0"/>
                      </a:rPr>
                      <m:t>#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𝑗</m:t>
                        </m:r>
                        <m:r>
                          <a:rPr lang="de-DE" sz="2000" b="0" i="1" smtClean="0">
                            <a:latin typeface="Cambria Math" charset="0"/>
                          </a:rPr>
                          <m:t>+</m:t>
                        </m:r>
                        <m:r>
                          <a:rPr lang="de-DE" sz="2000" b="0" i="1" smtClean="0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sz="2000" dirty="0"/>
                  <a:t> exists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72" y="1625438"/>
                <a:ext cx="7203056" cy="1436291"/>
              </a:xfrm>
              <a:prstGeom prst="rect">
                <a:avLst/>
              </a:prstGeom>
              <a:blipFill rotWithShape="0">
                <a:blip r:embed="rId4"/>
                <a:stretch>
                  <a:fillRect l="-931" t="-3404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 nach rechts 6"/>
          <p:cNvSpPr/>
          <p:nvPr/>
        </p:nvSpPr>
        <p:spPr>
          <a:xfrm>
            <a:off x="358775" y="4187448"/>
            <a:ext cx="414068" cy="65560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772843" y="4158650"/>
                <a:ext cx="7640128" cy="1455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E</a:t>
                </a:r>
                <a:r>
                  <a:rPr lang="en-US" sz="2000" b="1" dirty="0" smtClean="0"/>
                  <a:t>stimate impact of context on system performance</a:t>
                </a:r>
                <a:r>
                  <a:rPr lang="en-US" sz="2000" dirty="0"/>
                  <a:t>: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F</a:t>
                </a:r>
                <a:r>
                  <a:rPr lang="en-US" sz="2000" dirty="0" smtClean="0"/>
                  <a:t>eature-interactions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2000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de-DE" sz="2000" i="1">
                            <a:latin typeface="Cambria Math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need to be either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dirty="0" smtClean="0"/>
                  <a:t>automatically detected (e.g. by </a:t>
                </a:r>
                <a:r>
                  <a:rPr lang="en-US" dirty="0" smtClean="0"/>
                  <a:t>[2]</a:t>
                </a:r>
                <a:r>
                  <a:rPr lang="en-US" sz="2000" dirty="0" smtClean="0"/>
                  <a:t>) or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dirty="0" smtClean="0"/>
                  <a:t>manually specified (by domain knowledge)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43" y="4158650"/>
                <a:ext cx="7640128" cy="1455848"/>
              </a:xfrm>
              <a:prstGeom prst="rect">
                <a:avLst/>
              </a:prstGeom>
              <a:blipFill rotWithShape="0">
                <a:blip r:embed="rId5"/>
                <a:stretch>
                  <a:fillRect l="-878" t="-1674" b="-6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eck 4"/>
          <p:cNvSpPr/>
          <p:nvPr/>
        </p:nvSpPr>
        <p:spPr>
          <a:xfrm>
            <a:off x="96527" y="6095106"/>
            <a:ext cx="7582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smtClean="0">
                <a:solidFill>
                  <a:srgbClr val="222222"/>
                </a:solidFill>
                <a:latin typeface="Arial" charset="0"/>
              </a:rPr>
              <a:t>[2] Siegmund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, Norbert, et al. "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Predicting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performance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via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automated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feature-interaction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detection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." 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Software Engineering (ICSE), 2012 34th International Conference on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. IEEE, 2012.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7040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Overview on General Approach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988383" y="1635749"/>
                <a:ext cx="2777706" cy="11224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Automatic detection</a:t>
                </a:r>
                <a:br>
                  <a:rPr lang="en-US" sz="1600" dirty="0" smtClean="0"/>
                </a:br>
                <a:r>
                  <a:rPr lang="en-US" sz="1600" dirty="0" smtClean="0"/>
                  <a:t>of context-dependent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600" dirty="0" smtClean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de-DE" sz="1600" i="1">
                              <a:latin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de-DE" sz="1600" b="0" i="1" smtClean="0">
                          <a:latin typeface="Cambria Math" charset="0"/>
                        </a:rPr>
                        <m:t>#..#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>
                              <a:latin typeface="Cambria Math" charset="0"/>
                            </a:rPr>
                            <m:t>𝑖</m:t>
                          </m:r>
                          <m:r>
                            <a:rPr lang="de-DE" sz="16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de-DE" sz="1600" i="1">
                              <a:latin typeface="Cambria Math" charset="0"/>
                            </a:rPr>
                            <m:t>𝑠</m:t>
                          </m:r>
                        </m:sup>
                      </m:sSubSup>
                      <m:r>
                        <a:rPr lang="de-DE" sz="1600" i="1">
                          <a:latin typeface="Cambria Math" charset="0"/>
                        </a:rPr>
                        <m:t>#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de-DE" sz="1600" i="1">
                              <a:latin typeface="Cambria Math" charset="0"/>
                            </a:rPr>
                            <m:t>𝐶</m:t>
                          </m:r>
                        </m:sup>
                      </m:sSubSup>
                      <m:r>
                        <a:rPr lang="de-DE" sz="1600" b="0" i="1" smtClean="0">
                          <a:latin typeface="Cambria Math" charset="0"/>
                        </a:rPr>
                        <m:t>#..</m:t>
                      </m:r>
                      <m:r>
                        <a:rPr lang="de-DE" sz="1600" i="1">
                          <a:latin typeface="Cambria Math" charset="0"/>
                        </a:rPr>
                        <m:t>#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6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de-DE" sz="1600" i="1">
                              <a:latin typeface="Cambria Math" charset="0"/>
                            </a:rPr>
                            <m:t>+</m:t>
                          </m:r>
                          <m:r>
                            <a:rPr lang="de-DE" sz="1600" i="1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de-DE" sz="1600" i="1">
                              <a:latin typeface="Cambria Math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sz="1600" dirty="0" smtClean="0"/>
              </a:p>
              <a:p>
                <a:pPr algn="ctr"/>
                <a:r>
                  <a:rPr lang="en-US" sz="1600" dirty="0" smtClean="0"/>
                  <a:t>(e.g. residual based)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383" y="1635749"/>
                <a:ext cx="2777706" cy="1122423"/>
              </a:xfrm>
              <a:prstGeom prst="rect">
                <a:avLst/>
              </a:prstGeom>
              <a:blipFill rotWithShape="0">
                <a:blip r:embed="rId4"/>
                <a:stretch>
                  <a:fillRect t="-1630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5616729" y="1903808"/>
                <a:ext cx="2777706" cy="585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Manual specification</a:t>
                </a:r>
                <a:br>
                  <a:rPr lang="en-US" sz="1600" dirty="0" smtClean="0"/>
                </a:br>
                <a:r>
                  <a:rPr lang="en-US" sz="1600" dirty="0" smtClean="0"/>
                  <a:t>of context-dependent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29" y="1903808"/>
                <a:ext cx="2777706" cy="585610"/>
              </a:xfrm>
              <a:prstGeom prst="rect">
                <a:avLst/>
              </a:prstGeom>
              <a:blipFill rotWithShape="0"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3306539" y="3350856"/>
                <a:ext cx="3010619" cy="906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Quantify expected impact of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𝑠</m:t>
                        </m:r>
                      </m:sup>
                    </m:sSubSup>
                    <m:r>
                      <a:rPr lang="de-DE" sz="1600" i="1">
                        <a:latin typeface="Cambria Math" charset="0"/>
                      </a:rPr>
                      <m:t>#..#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𝑖</m:t>
                        </m:r>
                        <m:r>
                          <a:rPr lang="de-DE" sz="1600" i="1">
                            <a:latin typeface="Cambria Math" charset="0"/>
                          </a:rPr>
                          <m:t>+</m:t>
                        </m:r>
                        <m:r>
                          <a:rPr lang="de-DE" sz="1600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𝑠</m:t>
                        </m:r>
                      </m:sup>
                    </m:sSubSup>
                    <m:r>
                      <a:rPr lang="de-DE" sz="1600" i="1">
                        <a:latin typeface="Cambria Math" charset="0"/>
                      </a:rPr>
                      <m:t>#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𝐶</m:t>
                        </m:r>
                      </m:sup>
                    </m:sSubSup>
                    <m:r>
                      <a:rPr lang="de-DE" sz="1600" i="1">
                        <a:latin typeface="Cambria Math" charset="0"/>
                      </a:rPr>
                      <m:t>#..#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latin typeface="Cambria Math" charset="0"/>
                          </a:rPr>
                          <m:t>𝑗</m:t>
                        </m:r>
                        <m:r>
                          <a:rPr lang="de-DE" sz="1600" i="1">
                            <a:latin typeface="Cambria Math" charset="0"/>
                          </a:rPr>
                          <m:t>+</m:t>
                        </m:r>
                        <m:r>
                          <a:rPr lang="de-DE" sz="1600" i="1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de-DE" sz="1600" i="1">
                            <a:latin typeface="Cambria Math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sz="1600" dirty="0" smtClean="0"/>
                  <a:t> on  </a:t>
                </a:r>
              </a:p>
              <a:p>
                <a:pPr algn="ctr"/>
                <a:r>
                  <a:rPr lang="en-US" sz="1600" dirty="0" smtClean="0"/>
                  <a:t>non-functional property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de-DE" sz="1600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39" y="3350856"/>
                <a:ext cx="3010619" cy="906145"/>
              </a:xfrm>
              <a:prstGeom prst="rect">
                <a:avLst/>
              </a:prstGeom>
              <a:blipFill rotWithShape="0">
                <a:blip r:embed="rId6"/>
                <a:stretch>
                  <a:fillRect t="-2027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3246481" y="4962853"/>
            <a:ext cx="301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Encode as </a:t>
            </a:r>
          </a:p>
          <a:p>
            <a:pPr algn="ctr"/>
            <a:r>
              <a:rPr lang="en-US" sz="1600" dirty="0" smtClean="0"/>
              <a:t>optimization problem</a:t>
            </a:r>
          </a:p>
        </p:txBody>
      </p:sp>
      <p:sp>
        <p:nvSpPr>
          <p:cNvPr id="8" name="Nach oben gebogener Pfeil 7"/>
          <p:cNvSpPr/>
          <p:nvPr/>
        </p:nvSpPr>
        <p:spPr>
          <a:xfrm rot="5400000">
            <a:off x="2264410" y="3111068"/>
            <a:ext cx="1026586" cy="6297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Nach oben gebogener Pfeil 22"/>
          <p:cNvSpPr/>
          <p:nvPr/>
        </p:nvSpPr>
        <p:spPr>
          <a:xfrm rot="5400000" flipV="1">
            <a:off x="6329105" y="3114664"/>
            <a:ext cx="1026587" cy="62253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Pfeil nach unten 8"/>
          <p:cNvSpPr/>
          <p:nvPr/>
        </p:nvSpPr>
        <p:spPr>
          <a:xfrm>
            <a:off x="4572000" y="4404213"/>
            <a:ext cx="362309" cy="5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Abgerundetes Rechteck 9"/>
          <p:cNvSpPr/>
          <p:nvPr/>
        </p:nvSpPr>
        <p:spPr>
          <a:xfrm>
            <a:off x="2046998" y="1635749"/>
            <a:ext cx="2653952" cy="12511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Abgerundetes Rechteck 25"/>
          <p:cNvSpPr/>
          <p:nvPr/>
        </p:nvSpPr>
        <p:spPr>
          <a:xfrm>
            <a:off x="5678606" y="1635749"/>
            <a:ext cx="2653952" cy="125117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Abgerundetes Rechteck 26"/>
          <p:cNvSpPr/>
          <p:nvPr/>
        </p:nvSpPr>
        <p:spPr>
          <a:xfrm>
            <a:off x="3245023" y="3233203"/>
            <a:ext cx="3190945" cy="11309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Abgerundetes Rechteck 27"/>
          <p:cNvSpPr/>
          <p:nvPr/>
        </p:nvSpPr>
        <p:spPr>
          <a:xfrm>
            <a:off x="3216375" y="4982182"/>
            <a:ext cx="3190945" cy="5253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Oval 5"/>
          <p:cNvSpPr/>
          <p:nvPr/>
        </p:nvSpPr>
        <p:spPr>
          <a:xfrm>
            <a:off x="1833713" y="1477239"/>
            <a:ext cx="426569" cy="42656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smtClean="0"/>
              <a:t>1a</a:t>
            </a:r>
            <a:endParaRPr lang="en-US" sz="1400"/>
          </a:p>
        </p:txBody>
      </p:sp>
      <p:sp>
        <p:nvSpPr>
          <p:cNvPr id="17" name="Oval 16"/>
          <p:cNvSpPr/>
          <p:nvPr/>
        </p:nvSpPr>
        <p:spPr>
          <a:xfrm>
            <a:off x="5529137" y="1517385"/>
            <a:ext cx="426569" cy="42656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smtClean="0"/>
              <a:t>1b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3092567" y="3097468"/>
            <a:ext cx="426569" cy="42656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smtClean="0"/>
              <a:t>2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3003090" y="4774559"/>
            <a:ext cx="426569" cy="42656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177499" y="5900212"/>
            <a:ext cx="3242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Derive optimal configuration in regard of (multiple) quality goals</a:t>
            </a:r>
          </a:p>
        </p:txBody>
      </p:sp>
      <p:sp>
        <p:nvSpPr>
          <p:cNvPr id="24" name="Abgerundetes Rechteck 23"/>
          <p:cNvSpPr/>
          <p:nvPr/>
        </p:nvSpPr>
        <p:spPr>
          <a:xfrm>
            <a:off x="3161765" y="5932175"/>
            <a:ext cx="3274203" cy="5194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/>
          <p:cNvSpPr/>
          <p:nvPr/>
        </p:nvSpPr>
        <p:spPr>
          <a:xfrm>
            <a:off x="2948480" y="5847458"/>
            <a:ext cx="426569" cy="42656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smtClean="0"/>
              <a:t>4</a:t>
            </a:r>
            <a:endParaRPr lang="en-US" sz="1400" dirty="0"/>
          </a:p>
        </p:txBody>
      </p:sp>
      <p:sp>
        <p:nvSpPr>
          <p:cNvPr id="29" name="Pfeil nach unten 28"/>
          <p:cNvSpPr/>
          <p:nvPr/>
        </p:nvSpPr>
        <p:spPr>
          <a:xfrm>
            <a:off x="4572000" y="5566113"/>
            <a:ext cx="362309" cy="354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Zylinder 10"/>
          <p:cNvSpPr/>
          <p:nvPr/>
        </p:nvSpPr>
        <p:spPr>
          <a:xfrm>
            <a:off x="531110" y="1751059"/>
            <a:ext cx="614516" cy="5797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feld 11"/>
          <p:cNvSpPr txBox="1"/>
          <p:nvPr/>
        </p:nvSpPr>
        <p:spPr>
          <a:xfrm>
            <a:off x="216997" y="2363632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(Simulation)</a:t>
            </a:r>
          </a:p>
          <a:p>
            <a:pPr algn="ctr"/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30" name="Pfeil nach unten 29"/>
          <p:cNvSpPr/>
          <p:nvPr/>
        </p:nvSpPr>
        <p:spPr>
          <a:xfrm rot="16200000">
            <a:off x="1565972" y="1913315"/>
            <a:ext cx="362309" cy="5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78" y="4798725"/>
            <a:ext cx="1850251" cy="104167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754368" y="584434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CFM</a:t>
            </a:r>
            <a:endParaRPr lang="en-US" sz="1600"/>
          </a:p>
        </p:txBody>
      </p:sp>
      <p:sp>
        <p:nvSpPr>
          <p:cNvPr id="32" name="Pfeil nach unten 31"/>
          <p:cNvSpPr/>
          <p:nvPr/>
        </p:nvSpPr>
        <p:spPr>
          <a:xfrm rot="16200000">
            <a:off x="2268336" y="5042075"/>
            <a:ext cx="362309" cy="5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33" name="Gruppierung 32"/>
          <p:cNvGrpSpPr/>
          <p:nvPr/>
        </p:nvGrpSpPr>
        <p:grpSpPr>
          <a:xfrm>
            <a:off x="251437" y="3544337"/>
            <a:ext cx="1156295" cy="318587"/>
            <a:chOff x="7578309" y="3939226"/>
            <a:chExt cx="1458187" cy="401766"/>
          </a:xfrm>
        </p:grpSpPr>
        <p:sp>
          <p:nvSpPr>
            <p:cNvPr id="34" name="Abgerundetes Rechteck 33"/>
            <p:cNvSpPr/>
            <p:nvPr/>
          </p:nvSpPr>
          <p:spPr>
            <a:xfrm>
              <a:off x="7578309" y="3939226"/>
              <a:ext cx="1458187" cy="4017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pic>
          <p:nvPicPr>
            <p:cNvPr id="35" name="Bild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63468" y="3968904"/>
              <a:ext cx="1287869" cy="342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5" name="Bild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93" y="3042789"/>
            <a:ext cx="1155039" cy="45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34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Quantification of Expected Impact of Context-Dependent System Feature Tuples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877823" y="1690689"/>
            <a:ext cx="770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400" dirty="0" smtClean="0"/>
              <a:t>Encoding of quantified feature-interactions in model with weight function  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2951219" y="2580552"/>
                <a:ext cx="2759410" cy="433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r>
                        <a:rPr lang="de-DE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sup>
                          </m:sSup>
                          <m:r>
                            <a:rPr lang="de-DE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p>
                          </m:sSup>
                        </m:sup>
                      </m:sSup>
                      <m:r>
                        <a:rPr lang="is-I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1, 1</m:t>
                          </m:r>
                        </m:e>
                      </m:d>
                      <m:r>
                        <a:rPr lang="de-DE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19" y="2580552"/>
                <a:ext cx="2759410" cy="4337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5106689" y="3042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4524733" y="304805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2" name="Textfeld 21"/>
          <p:cNvSpPr txBox="1"/>
          <p:nvPr/>
        </p:nvSpPr>
        <p:spPr>
          <a:xfrm>
            <a:off x="5618114" y="3042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" name="Gerade Verbindung mit Pfeil 6"/>
          <p:cNvCxnSpPr>
            <a:stCxn id="8" idx="0"/>
          </p:cNvCxnSpPr>
          <p:nvPr/>
        </p:nvCxnSpPr>
        <p:spPr>
          <a:xfrm flipV="1">
            <a:off x="3559699" y="3411550"/>
            <a:ext cx="965034" cy="373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701188" y="3784796"/>
            <a:ext cx="171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Maximum negative correlation</a:t>
            </a:r>
          </a:p>
        </p:txBody>
      </p:sp>
      <p:cxnSp>
        <p:nvCxnSpPr>
          <p:cNvPr id="26" name="Gerade Verbindung mit Pfeil 25"/>
          <p:cNvCxnSpPr>
            <a:stCxn id="27" idx="0"/>
            <a:endCxn id="5" idx="2"/>
          </p:cNvCxnSpPr>
          <p:nvPr/>
        </p:nvCxnSpPr>
        <p:spPr>
          <a:xfrm flipV="1">
            <a:off x="5257532" y="3411549"/>
            <a:ext cx="0" cy="373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399021" y="3784796"/>
            <a:ext cx="171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No influence</a:t>
            </a:r>
          </a:p>
        </p:txBody>
      </p:sp>
      <p:cxnSp>
        <p:nvCxnSpPr>
          <p:cNvPr id="31" name="Gerade Verbindung mit Pfeil 30"/>
          <p:cNvCxnSpPr>
            <a:stCxn id="32" idx="0"/>
            <a:endCxn id="22" idx="2"/>
          </p:cNvCxnSpPr>
          <p:nvPr/>
        </p:nvCxnSpPr>
        <p:spPr>
          <a:xfrm flipH="1" flipV="1">
            <a:off x="5768957" y="3411549"/>
            <a:ext cx="1079886" cy="392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5990332" y="3803581"/>
            <a:ext cx="171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Maximum positive correlation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877823" y="5152421"/>
            <a:ext cx="770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400" dirty="0" smtClean="0"/>
              <a:t>Retrieved by performance model and/or domain knowledge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5216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Formulations </a:t>
            </a:r>
            <a:r>
              <a:rPr lang="en-US" sz="2000" dirty="0"/>
              <a:t>as </a:t>
            </a:r>
            <a:r>
              <a:rPr lang="en-US" sz="2000" dirty="0" smtClean="0"/>
              <a:t>Linear Optimization Model - Example</a:t>
            </a:r>
            <a:endParaRPr lang="en-US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189759" y="6356351"/>
            <a:ext cx="2057400" cy="365125"/>
          </a:xfrm>
        </p:spPr>
        <p:txBody>
          <a:bodyPr/>
          <a:lstStyle/>
          <a:p>
            <a:pPr>
              <a:defRPr/>
            </a:pPr>
            <a:endParaRPr lang="de-DE" sz="900" smtClean="0"/>
          </a:p>
          <a:p>
            <a:pPr>
              <a:defRPr/>
            </a:pPr>
            <a:endParaRPr lang="de-DE" sz="900"/>
          </a:p>
        </p:txBody>
      </p:sp>
      <p:sp>
        <p:nvSpPr>
          <p:cNvPr id="5" name="Textfeld 4"/>
          <p:cNvSpPr txBox="1"/>
          <p:nvPr/>
        </p:nvSpPr>
        <p:spPr>
          <a:xfrm>
            <a:off x="4443532" y="156073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Soft Constraints</a:t>
            </a:r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4754518" y="1976289"/>
                <a:ext cx="16004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lang="de-DE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charset="0"/>
                          </a:rPr>
                          <m:t>{</m:t>
                        </m:r>
                        <m:r>
                          <a:rPr lang="de-DE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de-DE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charset="0"/>
                      </a:rPr>
                      <m:t>}</m:t>
                    </m:r>
                    <m:r>
                      <a:rPr lang="de-DE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de-DE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18" y="1976289"/>
                <a:ext cx="160043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817" r="-229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/>
          <p:cNvSpPr txBox="1"/>
          <p:nvPr/>
        </p:nvSpPr>
        <p:spPr>
          <a:xfrm>
            <a:off x="800803" y="4149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Constraints</a:t>
            </a:r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3620941" y="4178159"/>
                <a:ext cx="20689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de-DE" sz="16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941" y="4178159"/>
                <a:ext cx="2068900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2950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468813" y="4163828"/>
                <a:ext cx="7993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de-DE" sz="16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13" y="4163828"/>
                <a:ext cx="799321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rechts 11"/>
          <p:cNvSpPr/>
          <p:nvPr/>
        </p:nvSpPr>
        <p:spPr bwMode="auto">
          <a:xfrm>
            <a:off x="6455925" y="4198159"/>
            <a:ext cx="189385" cy="66560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86695" y="423662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Tree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Structure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2492939" y="5471374"/>
                <a:ext cx="362952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sz="1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de-DE" sz="16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de-DE" sz="1600" b="0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de-DE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otherwise</a:t>
                </a:r>
                <a:r>
                  <a:rPr lang="en-US" sz="1600" dirty="0" smtClean="0">
                    <a:solidFill>
                      <a:schemeClr val="tx1"/>
                    </a:solidFill>
                  </a:rPr>
                  <a:t>)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939" y="5471374"/>
                <a:ext cx="3629520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16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2491832" y="5019386"/>
                <a:ext cx="33085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sz="1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 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de-DE" sz="16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0 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otherwise)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832" y="5019386"/>
                <a:ext cx="3308534" cy="338554"/>
              </a:xfrm>
              <a:prstGeom prst="rect">
                <a:avLst/>
              </a:prstGeom>
              <a:blipFill rotWithShape="0"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5"/>
          <p:cNvSpPr/>
          <p:nvPr/>
        </p:nvSpPr>
        <p:spPr bwMode="auto">
          <a:xfrm>
            <a:off x="7054866" y="5081101"/>
            <a:ext cx="189385" cy="66560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273094" y="523155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Soft Constraints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834787" y="6025782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tx1"/>
                </a:solidFill>
              </a:rPr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2456310" y="5907857"/>
                <a:ext cx="1331583" cy="688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10" y="5907857"/>
                <a:ext cx="1331583" cy="6885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/>
          <p:cNvSpPr txBox="1"/>
          <p:nvPr/>
        </p:nvSpPr>
        <p:spPr>
          <a:xfrm>
            <a:off x="5363432" y="3245596"/>
            <a:ext cx="176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Decision Variables</a:t>
            </a:r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/>
              <p:cNvSpPr txBox="1"/>
              <p:nvPr/>
            </p:nvSpPr>
            <p:spPr>
              <a:xfrm>
                <a:off x="5680635" y="3500524"/>
                <a:ext cx="15126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e-DE" sz="16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35" y="3500524"/>
                <a:ext cx="1512658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3927995" y="6083589"/>
                <a:ext cx="40679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i="1" dirty="0" smtClean="0">
                    <a:solidFill>
                      <a:schemeClr val="tx1"/>
                    </a:solidFill>
                    <a:sym typeface="Wingdings"/>
                  </a:rPr>
                  <a:t></a:t>
                </a:r>
                <a:r>
                  <a:rPr lang="en-US" sz="1400" i="1" dirty="0" smtClean="0">
                    <a:solidFill>
                      <a:schemeClr val="tx1"/>
                    </a:solidFill>
                  </a:rPr>
                  <a:t>Selects configuration with minimal expected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Wingdings"/>
                      </a:rPr>
                      <m:t>𝜔</m:t>
                    </m:r>
                  </m:oMath>
                </a14:m>
                <a:r>
                  <a:rPr lang="en-US" sz="1400" i="1" dirty="0" smtClean="0">
                    <a:solidFill>
                      <a:schemeClr val="tx1"/>
                    </a:solidFill>
                  </a:rPr>
                  <a:t> </a:t>
                </a:r>
                <a:endParaRPr lang="en-US" sz="1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995" y="6083589"/>
                <a:ext cx="4067908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44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4653237" y="2437712"/>
                <a:ext cx="20696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charset="0"/>
                          </a:rPr>
                          <m:t>{</m:t>
                        </m:r>
                        <m:r>
                          <a:rPr lang="de-DE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latin typeface="Cambria Math" charset="0"/>
                      </a:rPr>
                      <m:t>,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de-DE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latin typeface="Cambria Math" charset="0"/>
                      </a:rPr>
                      <m:t>}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de-DE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  <a:sym typeface="Wingding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  <a:sym typeface="Wingdings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237" y="2437712"/>
                <a:ext cx="2069606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Bild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483" y="1622447"/>
            <a:ext cx="3782725" cy="2227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/>
              <p:cNvSpPr txBox="1"/>
              <p:nvPr/>
            </p:nvSpPr>
            <p:spPr>
              <a:xfrm>
                <a:off x="3609217" y="4599109"/>
                <a:ext cx="25457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de-DE" sz="16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dirty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b="0" i="1" dirty="0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feld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17" y="4599109"/>
                <a:ext cx="2545762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2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2456310" y="4610320"/>
                <a:ext cx="808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de-DE" sz="16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de-DE" sz="16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de-DE" sz="16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10" y="4610320"/>
                <a:ext cx="808747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/>
          <p:cNvSpPr txBox="1"/>
          <p:nvPr/>
        </p:nvSpPr>
        <p:spPr>
          <a:xfrm>
            <a:off x="7706631" y="4236625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Fixed Context</a:t>
            </a:r>
          </a:p>
          <a:p>
            <a:r>
              <a:rPr lang="en-US" sz="1600" dirty="0" smtClean="0"/>
              <a:t>Features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7497249" y="434434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+</a:t>
            </a:r>
            <a:endParaRPr lang="en-US" sz="1600"/>
          </a:p>
        </p:txBody>
      </p:sp>
      <p:sp>
        <p:nvSpPr>
          <p:cNvPr id="32" name="Textfeld 31"/>
          <p:cNvSpPr txBox="1"/>
          <p:nvPr/>
        </p:nvSpPr>
        <p:spPr>
          <a:xfrm>
            <a:off x="378500" y="6175678"/>
            <a:ext cx="2226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</a:t>
            </a:r>
            <a:r>
              <a:rPr lang="en-US" sz="1600" dirty="0" smtClean="0">
                <a:solidFill>
                  <a:srgbClr val="0070C0"/>
                </a:solidFill>
              </a:rPr>
              <a:t>er measured metric</a:t>
            </a:r>
          </a:p>
        </p:txBody>
      </p:sp>
    </p:spTree>
    <p:extLst>
      <p:ext uri="{BB962C8B-B14F-4D97-AF65-F5344CB8AC3E}">
        <p14:creationId xmlns:p14="http://schemas.microsoft.com/office/powerpoint/2010/main" val="138014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82"/>
          <p:cNvSpPr/>
          <p:nvPr/>
        </p:nvSpPr>
        <p:spPr>
          <a:xfrm>
            <a:off x="4594101" y="2881071"/>
            <a:ext cx="4044932" cy="2359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124691" y="2580493"/>
            <a:ext cx="3726873" cy="2531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Approach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189759" y="6356351"/>
            <a:ext cx="2057400" cy="365125"/>
          </a:xfrm>
        </p:spPr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3" y="2773934"/>
            <a:ext cx="3351301" cy="217214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24691" y="2128035"/>
            <a:ext cx="184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Central Approach</a:t>
            </a:r>
            <a:endParaRPr lang="en-US" b="1"/>
          </a:p>
        </p:txBody>
      </p:sp>
      <p:sp>
        <p:nvSpPr>
          <p:cNvPr id="63" name="Pfeil nach unten 62"/>
          <p:cNvSpPr/>
          <p:nvPr/>
        </p:nvSpPr>
        <p:spPr>
          <a:xfrm rot="16200000">
            <a:off x="4100634" y="3591071"/>
            <a:ext cx="362309" cy="5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Zylinder 63"/>
          <p:cNvSpPr/>
          <p:nvPr/>
        </p:nvSpPr>
        <p:spPr>
          <a:xfrm>
            <a:off x="5923388" y="5391048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Bild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42" y="2017782"/>
            <a:ext cx="1598437" cy="777397"/>
          </a:xfrm>
          <a:prstGeom prst="rect">
            <a:avLst/>
          </a:prstGeom>
        </p:spPr>
      </p:pic>
      <p:sp>
        <p:nvSpPr>
          <p:cNvPr id="66" name="Textfeld 65"/>
          <p:cNvSpPr txBox="1"/>
          <p:nvPr/>
        </p:nvSpPr>
        <p:spPr>
          <a:xfrm>
            <a:off x="6337522" y="2036705"/>
            <a:ext cx="1859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Shared</a:t>
            </a:r>
          </a:p>
          <a:p>
            <a:r>
              <a:rPr lang="en-US" dirty="0" smtClean="0"/>
              <a:t>CFM Specification</a:t>
            </a:r>
            <a:endParaRPr lang="en-US" dirty="0"/>
          </a:p>
        </p:txBody>
      </p:sp>
      <p:sp>
        <p:nvSpPr>
          <p:cNvPr id="68" name="Textfeld 67"/>
          <p:cNvSpPr txBox="1"/>
          <p:nvPr/>
        </p:nvSpPr>
        <p:spPr>
          <a:xfrm>
            <a:off x="6253448" y="5421297"/>
            <a:ext cx="129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Local Data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715550" y="5456101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9" name="Textfeld 68"/>
          <p:cNvSpPr txBox="1"/>
          <p:nvPr/>
        </p:nvSpPr>
        <p:spPr>
          <a:xfrm>
            <a:off x="4947562" y="5380973"/>
            <a:ext cx="73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70" name="Zylinder 69"/>
          <p:cNvSpPr/>
          <p:nvPr/>
        </p:nvSpPr>
        <p:spPr>
          <a:xfrm>
            <a:off x="4804012" y="3361433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157725" y="3716034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5" name="Zylinder 74"/>
          <p:cNvSpPr/>
          <p:nvPr/>
        </p:nvSpPr>
        <p:spPr>
          <a:xfrm>
            <a:off x="6170437" y="3049067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6524150" y="3403668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7" name="Zylinder 76"/>
          <p:cNvSpPr/>
          <p:nvPr/>
        </p:nvSpPr>
        <p:spPr>
          <a:xfrm>
            <a:off x="8171163" y="3791263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7913921" y="4114513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9" name="Zylinder 78"/>
          <p:cNvSpPr/>
          <p:nvPr/>
        </p:nvSpPr>
        <p:spPr>
          <a:xfrm>
            <a:off x="5451378" y="4667959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943593" y="4870845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1" name="Zylinder 80"/>
          <p:cNvSpPr/>
          <p:nvPr/>
        </p:nvSpPr>
        <p:spPr>
          <a:xfrm>
            <a:off x="7404464" y="4614005"/>
            <a:ext cx="287101" cy="4298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7076641" y="4580862"/>
            <a:ext cx="232012" cy="23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85" name="Gerade Verbindung 84"/>
          <p:cNvCxnSpPr>
            <a:stCxn id="71" idx="6"/>
            <a:endCxn id="76" idx="3"/>
          </p:cNvCxnSpPr>
          <p:nvPr/>
        </p:nvCxnSpPr>
        <p:spPr>
          <a:xfrm flipV="1">
            <a:off x="5389737" y="3601703"/>
            <a:ext cx="1168390" cy="2303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85"/>
          <p:cNvCxnSpPr>
            <a:stCxn id="76" idx="5"/>
            <a:endCxn id="78" idx="2"/>
          </p:cNvCxnSpPr>
          <p:nvPr/>
        </p:nvCxnSpPr>
        <p:spPr>
          <a:xfrm>
            <a:off x="6722185" y="3601703"/>
            <a:ext cx="1191736" cy="628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89"/>
          <p:cNvCxnSpPr>
            <a:stCxn id="82" idx="7"/>
            <a:endCxn id="78" idx="3"/>
          </p:cNvCxnSpPr>
          <p:nvPr/>
        </p:nvCxnSpPr>
        <p:spPr>
          <a:xfrm flipV="1">
            <a:off x="7274676" y="4312548"/>
            <a:ext cx="673222" cy="3022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94"/>
          <p:cNvCxnSpPr>
            <a:stCxn id="82" idx="0"/>
            <a:endCxn id="76" idx="4"/>
          </p:cNvCxnSpPr>
          <p:nvPr/>
        </p:nvCxnSpPr>
        <p:spPr>
          <a:xfrm flipH="1" flipV="1">
            <a:off x="6640156" y="3635680"/>
            <a:ext cx="552491" cy="9451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97"/>
          <p:cNvCxnSpPr>
            <a:stCxn id="80" idx="6"/>
            <a:endCxn id="82" idx="3"/>
          </p:cNvCxnSpPr>
          <p:nvPr/>
        </p:nvCxnSpPr>
        <p:spPr>
          <a:xfrm flipV="1">
            <a:off x="6175605" y="4778897"/>
            <a:ext cx="935013" cy="20795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/>
          <p:cNvCxnSpPr>
            <a:stCxn id="71" idx="5"/>
            <a:endCxn id="80" idx="1"/>
          </p:cNvCxnSpPr>
          <p:nvPr/>
        </p:nvCxnSpPr>
        <p:spPr>
          <a:xfrm>
            <a:off x="5355760" y="3914069"/>
            <a:ext cx="621810" cy="9907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selection 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set      of finite resources are to be shared among a set     of agents.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16" name="Rectangle 1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41966" y="4845239"/>
            <a:ext cx="3804309" cy="557614"/>
            <a:chOff x="4841966" y="4845239"/>
            <a:chExt cx="3804309" cy="557614"/>
          </a:xfrm>
        </p:grpSpPr>
        <p:sp>
          <p:nvSpPr>
            <p:cNvPr id="17" name="Rectangle 16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" y="1705310"/>
            <a:ext cx="207238" cy="1782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3" y="1687946"/>
            <a:ext cx="181333" cy="1874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81" y="3529913"/>
            <a:ext cx="207238" cy="178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8" y="4657810"/>
            <a:ext cx="181333" cy="187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286148"/>
            <a:ext cx="1692952" cy="2529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941653"/>
            <a:ext cx="1606095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selection 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set      of finite resources are to be shared among a set     of agents.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r>
              <a:rPr lang="en-US" sz="1800" dirty="0"/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56" name="Rectangle 5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41966" y="4845239"/>
            <a:ext cx="3804309" cy="557614"/>
            <a:chOff x="4841966" y="4845239"/>
            <a:chExt cx="3804309" cy="557614"/>
          </a:xfrm>
        </p:grpSpPr>
        <p:sp>
          <p:nvSpPr>
            <p:cNvPr id="62" name="Rectangle 61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Picture 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81" y="3529913"/>
            <a:ext cx="207238" cy="17828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8" y="4657810"/>
            <a:ext cx="181333" cy="187429"/>
          </a:xfrm>
          <a:prstGeom prst="rect">
            <a:avLst/>
          </a:prstGeom>
        </p:spPr>
      </p:pic>
      <p:cxnSp>
        <p:nvCxnSpPr>
          <p:cNvPr id="72" name="Straight Connector 71"/>
          <p:cNvCxnSpPr>
            <a:stCxn id="63" idx="0"/>
            <a:endCxn id="57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57" idx="5"/>
          </p:cNvCxnSpPr>
          <p:nvPr/>
        </p:nvCxnSpPr>
        <p:spPr>
          <a:xfrm flipH="1" flipV="1">
            <a:off x="5650489" y="4101835"/>
            <a:ext cx="262573" cy="87329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5" idx="0"/>
            <a:endCxn id="59" idx="4"/>
          </p:cNvCxnSpPr>
          <p:nvPr/>
        </p:nvCxnSpPr>
        <p:spPr>
          <a:xfrm flipV="1">
            <a:off x="6745804" y="4150654"/>
            <a:ext cx="302587" cy="80671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0"/>
            <a:endCxn id="59" idx="3"/>
          </p:cNvCxnSpPr>
          <p:nvPr/>
        </p:nvCxnSpPr>
        <p:spPr>
          <a:xfrm flipV="1">
            <a:off x="6040292" y="4101835"/>
            <a:ext cx="890239" cy="86397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0"/>
            <a:endCxn id="60" idx="5"/>
          </p:cNvCxnSpPr>
          <p:nvPr/>
        </p:nvCxnSpPr>
        <p:spPr>
          <a:xfrm flipH="1" flipV="1">
            <a:off x="7924131" y="4101835"/>
            <a:ext cx="338191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6" idx="0"/>
            <a:endCxn id="59" idx="5"/>
          </p:cNvCxnSpPr>
          <p:nvPr/>
        </p:nvCxnSpPr>
        <p:spPr>
          <a:xfrm flipH="1" flipV="1">
            <a:off x="7166250" y="4101835"/>
            <a:ext cx="337434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" y="1705310"/>
            <a:ext cx="207238" cy="17828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3" y="1687946"/>
            <a:ext cx="181333" cy="1874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286148"/>
            <a:ext cx="1692952" cy="25295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941653"/>
            <a:ext cx="1606095" cy="25295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selection 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set      of finite resources are to be shared among a set     of agents.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  <a:endParaRPr lang="en-US" sz="1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16" name="Rectangle 1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41966" y="4845239"/>
            <a:ext cx="3804309" cy="557614"/>
            <a:chOff x="4841966" y="4845239"/>
            <a:chExt cx="3804309" cy="557614"/>
          </a:xfrm>
        </p:grpSpPr>
        <p:sp>
          <p:nvSpPr>
            <p:cNvPr id="17" name="Rectangle 16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81" y="3529913"/>
            <a:ext cx="207238" cy="178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8" y="4657810"/>
            <a:ext cx="181333" cy="1874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11" idx="0"/>
            <a:endCxn id="7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1"/>
            <a:endCxn id="7" idx="5"/>
          </p:cNvCxnSpPr>
          <p:nvPr/>
        </p:nvCxnSpPr>
        <p:spPr>
          <a:xfrm flipH="1" flipV="1">
            <a:off x="5650489" y="4101835"/>
            <a:ext cx="262573" cy="8732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0"/>
            <a:endCxn id="9" idx="4"/>
          </p:cNvCxnSpPr>
          <p:nvPr/>
        </p:nvCxnSpPr>
        <p:spPr>
          <a:xfrm flipV="1">
            <a:off x="6745804" y="4150654"/>
            <a:ext cx="302587" cy="80671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0"/>
            <a:endCxn id="9" idx="3"/>
          </p:cNvCxnSpPr>
          <p:nvPr/>
        </p:nvCxnSpPr>
        <p:spPr>
          <a:xfrm flipV="1">
            <a:off x="6040292" y="4101835"/>
            <a:ext cx="890239" cy="86397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0"/>
            <a:endCxn id="10" idx="5"/>
          </p:cNvCxnSpPr>
          <p:nvPr/>
        </p:nvCxnSpPr>
        <p:spPr>
          <a:xfrm flipH="1" flipV="1">
            <a:off x="7924131" y="4101835"/>
            <a:ext cx="338191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0"/>
            <a:endCxn id="9" idx="5"/>
          </p:cNvCxnSpPr>
          <p:nvPr/>
        </p:nvCxnSpPr>
        <p:spPr>
          <a:xfrm flipH="1" flipV="1">
            <a:off x="7166250" y="4101835"/>
            <a:ext cx="337434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5" y="4418536"/>
            <a:ext cx="419049" cy="184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16" y="4440644"/>
            <a:ext cx="425144" cy="18438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" y="1705310"/>
            <a:ext cx="207238" cy="17828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3" y="1687946"/>
            <a:ext cx="181333" cy="1874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286148"/>
            <a:ext cx="1692952" cy="2529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941653"/>
            <a:ext cx="1606095" cy="25295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3604247"/>
            <a:ext cx="1935241" cy="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selection 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set      of finite resources are to be shared among a set     of agents.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Optimization problem: NP</a:t>
            </a:r>
          </a:p>
          <a:p>
            <a:r>
              <a:rPr lang="en-US" sz="1800" dirty="0" smtClean="0"/>
              <a:t>Distributed approach? </a:t>
            </a:r>
            <a:r>
              <a:rPr lang="en-US" sz="1800" dirty="0" smtClean="0">
                <a:sym typeface="Wingdings" panose="05000000000000000000" pitchFamily="2" charset="2"/>
              </a:rPr>
              <a:t> GAME THEORY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16" name="Rectangle 1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41966" y="4845239"/>
            <a:ext cx="3804309" cy="557614"/>
            <a:chOff x="4841966" y="4845239"/>
            <a:chExt cx="3804309" cy="557614"/>
          </a:xfrm>
        </p:grpSpPr>
        <p:sp>
          <p:nvSpPr>
            <p:cNvPr id="17" name="Rectangle 16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81" y="3529913"/>
            <a:ext cx="207238" cy="178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8" y="4657810"/>
            <a:ext cx="181333" cy="1874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11" idx="0"/>
            <a:endCxn id="7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1"/>
            <a:endCxn id="7" idx="5"/>
          </p:cNvCxnSpPr>
          <p:nvPr/>
        </p:nvCxnSpPr>
        <p:spPr>
          <a:xfrm flipH="1" flipV="1">
            <a:off x="5650489" y="4101835"/>
            <a:ext cx="262573" cy="8732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0"/>
            <a:endCxn id="9" idx="4"/>
          </p:cNvCxnSpPr>
          <p:nvPr/>
        </p:nvCxnSpPr>
        <p:spPr>
          <a:xfrm flipV="1">
            <a:off x="6745804" y="4150654"/>
            <a:ext cx="302587" cy="80671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" idx="0"/>
            <a:endCxn id="9" idx="3"/>
          </p:cNvCxnSpPr>
          <p:nvPr/>
        </p:nvCxnSpPr>
        <p:spPr>
          <a:xfrm flipV="1">
            <a:off x="6040292" y="4101835"/>
            <a:ext cx="890239" cy="86397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5" idx="0"/>
            <a:endCxn id="10" idx="5"/>
          </p:cNvCxnSpPr>
          <p:nvPr/>
        </p:nvCxnSpPr>
        <p:spPr>
          <a:xfrm flipH="1" flipV="1">
            <a:off x="7924131" y="4101835"/>
            <a:ext cx="338191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0"/>
            <a:endCxn id="9" idx="5"/>
          </p:cNvCxnSpPr>
          <p:nvPr/>
        </p:nvCxnSpPr>
        <p:spPr>
          <a:xfrm flipH="1" flipV="1">
            <a:off x="7166250" y="4101835"/>
            <a:ext cx="337434" cy="85553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5" y="4418536"/>
            <a:ext cx="419049" cy="184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16" y="4440644"/>
            <a:ext cx="425144" cy="1843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" y="3604247"/>
            <a:ext cx="1935241" cy="2620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4551084"/>
            <a:ext cx="2293334" cy="5790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" y="1705310"/>
            <a:ext cx="207238" cy="1782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13" y="1687946"/>
            <a:ext cx="181333" cy="1874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286148"/>
            <a:ext cx="1692952" cy="2529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1" y="2941653"/>
            <a:ext cx="1606095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Modeling competitive situations</a:t>
            </a:r>
          </a:p>
          <a:p>
            <a:r>
              <a:rPr lang="en-US" sz="1800" dirty="0" smtClean="0"/>
              <a:t>Competition among agents</a:t>
            </a:r>
          </a:p>
          <a:p>
            <a:pPr lvl="1"/>
            <a:r>
              <a:rPr lang="en-US" sz="1600" dirty="0" smtClean="0"/>
              <a:t>Each tries to maximize its own revenue</a:t>
            </a:r>
          </a:p>
          <a:p>
            <a:pPr marL="180975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Non-cooperative game:</a:t>
            </a:r>
          </a:p>
          <a:p>
            <a:r>
              <a:rPr lang="en-US" sz="1800" dirty="0" smtClean="0"/>
              <a:t>A set of players:</a:t>
            </a:r>
          </a:p>
          <a:p>
            <a:r>
              <a:rPr lang="en-US" sz="1800" dirty="0" smtClean="0"/>
              <a:t>A set of action set for every player: </a:t>
            </a:r>
          </a:p>
          <a:p>
            <a:r>
              <a:rPr lang="en-US" sz="1800" dirty="0" smtClean="0"/>
              <a:t>A cost function: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05" y="3263871"/>
            <a:ext cx="1606095" cy="252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1" y="3607980"/>
            <a:ext cx="1805716" cy="252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06" y="3950789"/>
            <a:ext cx="1360763" cy="2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WSNs should be reconfigurable</a:t>
            </a:r>
            <a:endParaRPr lang="en-US"/>
          </a:p>
        </p:txBody>
      </p:sp>
      <p:sp>
        <p:nvSpPr>
          <p:cNvPr id="2" name="Rechteck 1"/>
          <p:cNvSpPr/>
          <p:nvPr/>
        </p:nvSpPr>
        <p:spPr>
          <a:xfrm>
            <a:off x="525780" y="2288540"/>
            <a:ext cx="2103120" cy="1623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02" y="1606512"/>
            <a:ext cx="922020" cy="64541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800100" y="2387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1120140" y="3112294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1424940" y="2692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912620" y="236969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1760220" y="3433826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2141220" y="2844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2216189"/>
            <a:ext cx="511175" cy="511175"/>
          </a:xfrm>
          <a:prstGeom prst="rect">
            <a:avLst/>
          </a:prstGeom>
        </p:spPr>
      </p:pic>
      <p:sp>
        <p:nvSpPr>
          <p:cNvPr id="20" name="Vertikaler Bildlauf 19"/>
          <p:cNvSpPr/>
          <p:nvPr/>
        </p:nvSpPr>
        <p:spPr>
          <a:xfrm>
            <a:off x="2293620" y="1732520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3932870" y="2185669"/>
            <a:ext cx="4085931" cy="3153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38" y="3650710"/>
            <a:ext cx="922020" cy="645414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>
          <a:xfrm>
            <a:off x="4207191" y="228473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4423423" y="3009424"/>
            <a:ext cx="256208" cy="256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4832030" y="2589529"/>
            <a:ext cx="237173" cy="237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Vertikaler Bildlauf 32"/>
          <p:cNvSpPr/>
          <p:nvPr/>
        </p:nvSpPr>
        <p:spPr>
          <a:xfrm>
            <a:off x="8137682" y="2485325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31" y="1950856"/>
            <a:ext cx="511175" cy="511175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530" y="4911724"/>
            <a:ext cx="511175" cy="511175"/>
          </a:xfrm>
          <a:prstGeom prst="rect">
            <a:avLst/>
          </a:prstGeom>
        </p:spPr>
      </p:pic>
      <p:sp>
        <p:nvSpPr>
          <p:cNvPr id="37" name="Vertikaler Bildlauf 36"/>
          <p:cNvSpPr/>
          <p:nvPr/>
        </p:nvSpPr>
        <p:spPr>
          <a:xfrm>
            <a:off x="8060890" y="2570619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Vertikaler Bildlauf 37"/>
          <p:cNvSpPr/>
          <p:nvPr/>
        </p:nvSpPr>
        <p:spPr>
          <a:xfrm>
            <a:off x="7984098" y="2655913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kaler Bildlauf 38"/>
          <p:cNvSpPr/>
          <p:nvPr/>
        </p:nvSpPr>
        <p:spPr>
          <a:xfrm>
            <a:off x="7907306" y="2741207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kaler Bildlauf 39"/>
          <p:cNvSpPr/>
          <p:nvPr/>
        </p:nvSpPr>
        <p:spPr>
          <a:xfrm>
            <a:off x="7830514" y="2826501"/>
            <a:ext cx="384810" cy="425675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3977353" y="3564510"/>
            <a:ext cx="1955768" cy="1700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15" y="4898689"/>
            <a:ext cx="511175" cy="511175"/>
          </a:xfrm>
          <a:prstGeom prst="rect">
            <a:avLst/>
          </a:prstGeom>
        </p:spPr>
      </p:pic>
      <p:grpSp>
        <p:nvGrpSpPr>
          <p:cNvPr id="48" name="Gruppieren 47"/>
          <p:cNvGrpSpPr/>
          <p:nvPr/>
        </p:nvGrpSpPr>
        <p:grpSpPr>
          <a:xfrm rot="5400000">
            <a:off x="4191715" y="3770948"/>
            <a:ext cx="1493520" cy="1216533"/>
            <a:chOff x="4191715" y="4659948"/>
            <a:chExt cx="1493520" cy="1216533"/>
          </a:xfrm>
        </p:grpSpPr>
        <p:sp>
          <p:nvSpPr>
            <p:cNvPr id="42" name="Ellipse 41"/>
            <p:cNvSpPr/>
            <p:nvPr/>
          </p:nvSpPr>
          <p:spPr>
            <a:xfrm>
              <a:off x="4191715" y="46778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/>
            <p:cNvSpPr/>
            <p:nvPr/>
          </p:nvSpPr>
          <p:spPr>
            <a:xfrm>
              <a:off x="4511755" y="540254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/>
            <p:cNvSpPr/>
            <p:nvPr/>
          </p:nvSpPr>
          <p:spPr>
            <a:xfrm>
              <a:off x="4720879" y="4886979"/>
              <a:ext cx="248076" cy="2480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>
              <a:off x="5304235" y="465994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>
              <a:off x="5151835" y="57240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>
              <a:off x="5532835" y="51350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uppieren 48"/>
          <p:cNvGrpSpPr/>
          <p:nvPr/>
        </p:nvGrpSpPr>
        <p:grpSpPr>
          <a:xfrm rot="8100000">
            <a:off x="6184197" y="3737914"/>
            <a:ext cx="1493520" cy="1216533"/>
            <a:chOff x="4191715" y="4659948"/>
            <a:chExt cx="1493520" cy="1216533"/>
          </a:xfrm>
        </p:grpSpPr>
        <p:sp>
          <p:nvSpPr>
            <p:cNvPr id="50" name="Ellipse 49"/>
            <p:cNvSpPr/>
            <p:nvPr/>
          </p:nvSpPr>
          <p:spPr>
            <a:xfrm>
              <a:off x="4191715" y="46778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/>
            <p:cNvSpPr/>
            <p:nvPr/>
          </p:nvSpPr>
          <p:spPr>
            <a:xfrm>
              <a:off x="4511755" y="540254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>
              <a:off x="4816555" y="49826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>
              <a:off x="5304235" y="465994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/>
            <p:cNvSpPr/>
            <p:nvPr/>
          </p:nvSpPr>
          <p:spPr>
            <a:xfrm>
              <a:off x="5151835" y="57240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lipse 54"/>
            <p:cNvSpPr/>
            <p:nvPr/>
          </p:nvSpPr>
          <p:spPr>
            <a:xfrm>
              <a:off x="5532835" y="51350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Grafik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38" y="3803110"/>
            <a:ext cx="922020" cy="645414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38" y="3955510"/>
            <a:ext cx="922020" cy="645414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38" y="4107910"/>
            <a:ext cx="922020" cy="645414"/>
          </a:xfrm>
          <a:prstGeom prst="rect">
            <a:avLst/>
          </a:prstGeom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38" y="4260310"/>
            <a:ext cx="922020" cy="645414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926" r="13333" b="21667"/>
          <a:stretch/>
        </p:blipFill>
        <p:spPr>
          <a:xfrm>
            <a:off x="8167210" y="2769974"/>
            <a:ext cx="431327" cy="425881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926" r="13333" b="21667"/>
          <a:stretch/>
        </p:blipFill>
        <p:spPr>
          <a:xfrm>
            <a:off x="8239278" y="3733503"/>
            <a:ext cx="431327" cy="425881"/>
          </a:xfrm>
          <a:prstGeom prst="rect">
            <a:avLst/>
          </a:prstGeom>
        </p:spPr>
      </p:pic>
      <p:sp>
        <p:nvSpPr>
          <p:cNvPr id="70" name="Gleichschenkliges Dreieck 69"/>
          <p:cNvSpPr/>
          <p:nvPr/>
        </p:nvSpPr>
        <p:spPr>
          <a:xfrm rot="5400000">
            <a:off x="1077948" y="3799242"/>
            <a:ext cx="4723679" cy="3270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/>
          <p:cNvSpPr txBox="1"/>
          <p:nvPr/>
        </p:nvSpPr>
        <p:spPr>
          <a:xfrm>
            <a:off x="437111" y="1383077"/>
            <a:ext cx="964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small" smtClean="0"/>
              <a:t>Past</a:t>
            </a:r>
            <a:endParaRPr lang="en-US" sz="3600" cap="small"/>
          </a:p>
        </p:txBody>
      </p:sp>
      <p:sp>
        <p:nvSpPr>
          <p:cNvPr id="72" name="Textfeld 71"/>
          <p:cNvSpPr txBox="1"/>
          <p:nvPr/>
        </p:nvSpPr>
        <p:spPr>
          <a:xfrm>
            <a:off x="3932301" y="1383077"/>
            <a:ext cx="157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small" smtClean="0"/>
              <a:t>Present</a:t>
            </a:r>
            <a:endParaRPr lang="en-US" sz="3600" cap="small"/>
          </a:p>
        </p:txBody>
      </p:sp>
      <p:sp>
        <p:nvSpPr>
          <p:cNvPr id="73" name="Rechteck 72"/>
          <p:cNvSpPr/>
          <p:nvPr/>
        </p:nvSpPr>
        <p:spPr>
          <a:xfrm>
            <a:off x="5241653" y="2223030"/>
            <a:ext cx="1839456" cy="1586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5319711" y="2266823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5250837" y="3330028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5548311" y="274193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221" y="3177445"/>
            <a:ext cx="511175" cy="511175"/>
          </a:xfrm>
          <a:prstGeom prst="rect">
            <a:avLst/>
          </a:prstGeom>
        </p:spPr>
      </p:pic>
      <p:grpSp>
        <p:nvGrpSpPr>
          <p:cNvPr id="56" name="Gruppieren 55"/>
          <p:cNvGrpSpPr/>
          <p:nvPr/>
        </p:nvGrpSpPr>
        <p:grpSpPr>
          <a:xfrm rot="19800000">
            <a:off x="6372700" y="2455588"/>
            <a:ext cx="1459321" cy="1216533"/>
            <a:chOff x="4225914" y="4659948"/>
            <a:chExt cx="1459321" cy="1216533"/>
          </a:xfrm>
        </p:grpSpPr>
        <p:sp>
          <p:nvSpPr>
            <p:cNvPr id="57" name="Ellipse 56"/>
            <p:cNvSpPr/>
            <p:nvPr/>
          </p:nvSpPr>
          <p:spPr>
            <a:xfrm>
              <a:off x="4225914" y="4677854"/>
              <a:ext cx="118201" cy="1182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Ellipse 57"/>
            <p:cNvSpPr/>
            <p:nvPr/>
          </p:nvSpPr>
          <p:spPr>
            <a:xfrm>
              <a:off x="4511755" y="540254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>
              <a:off x="4740034" y="4982655"/>
              <a:ext cx="228921" cy="2289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/>
            <p:cNvSpPr/>
            <p:nvPr/>
          </p:nvSpPr>
          <p:spPr>
            <a:xfrm>
              <a:off x="5304235" y="465994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>
              <a:off x="5151835" y="5724081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>
              <a:off x="5532835" y="513505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441701" y="4381477"/>
            <a:ext cx="2600303" cy="2056774"/>
            <a:chOff x="185716" y="3861870"/>
            <a:chExt cx="2600303" cy="2056774"/>
          </a:xfrm>
        </p:grpSpPr>
        <p:sp>
          <p:nvSpPr>
            <p:cNvPr id="14" name="Ellipse 13"/>
            <p:cNvSpPr/>
            <p:nvPr/>
          </p:nvSpPr>
          <p:spPr>
            <a:xfrm>
              <a:off x="594603" y="397033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95474" y="3861870"/>
              <a:ext cx="17762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Sensor node</a:t>
              </a:r>
              <a:br>
                <a:rPr lang="en-US" smtClean="0"/>
              </a:br>
              <a:r>
                <a:rPr lang="en-US" smtClean="0"/>
                <a:t>(powerful, weak)</a:t>
              </a:r>
              <a:endParaRPr lang="en-US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295" y="4479979"/>
              <a:ext cx="311016" cy="311016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795474" y="4450819"/>
              <a:ext cx="1321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Base station</a:t>
              </a:r>
              <a:endParaRPr lang="en-US"/>
            </a:p>
          </p:txBody>
        </p:sp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61" y="4832232"/>
              <a:ext cx="604284" cy="422999"/>
            </a:xfrm>
            <a:prstGeom prst="rect">
              <a:avLst/>
            </a:prstGeom>
          </p:spPr>
        </p:pic>
        <p:sp>
          <p:nvSpPr>
            <p:cNvPr id="19" name="Textfeld 18"/>
            <p:cNvSpPr txBox="1"/>
            <p:nvPr/>
          </p:nvSpPr>
          <p:spPr>
            <a:xfrm>
              <a:off x="795474" y="4822913"/>
              <a:ext cx="1990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Stakeholder/owner</a:t>
              </a:r>
              <a:endParaRPr lang="en-US"/>
            </a:p>
          </p:txBody>
        </p:sp>
        <p:sp>
          <p:nvSpPr>
            <p:cNvPr id="21" name="Vertikaler Bildlauf 20"/>
            <p:cNvSpPr/>
            <p:nvPr/>
          </p:nvSpPr>
          <p:spPr>
            <a:xfrm>
              <a:off x="522207" y="5264551"/>
              <a:ext cx="297192" cy="328752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95474" y="5253760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Application</a:t>
              </a:r>
              <a:endParaRPr lang="en-US"/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794723" y="5549312"/>
              <a:ext cx="155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Observed area</a:t>
              </a:r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>
              <a:off x="299328" y="3929294"/>
              <a:ext cx="234484" cy="2344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/>
            <p:cNvSpPr/>
            <p:nvPr/>
          </p:nvSpPr>
          <p:spPr>
            <a:xfrm>
              <a:off x="519257" y="5635783"/>
              <a:ext cx="307054" cy="219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/>
            <p:cNvSpPr/>
            <p:nvPr/>
          </p:nvSpPr>
          <p:spPr>
            <a:xfrm>
              <a:off x="185716" y="5635783"/>
              <a:ext cx="307054" cy="2193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868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Modeling competitive situations</a:t>
            </a:r>
          </a:p>
          <a:p>
            <a:r>
              <a:rPr lang="en-US" sz="1800" dirty="0" smtClean="0"/>
              <a:t>Competition among agents</a:t>
            </a:r>
          </a:p>
          <a:p>
            <a:pPr lvl="1"/>
            <a:r>
              <a:rPr lang="en-US" sz="1600" dirty="0" smtClean="0"/>
              <a:t>Each tries to maximize its own revenue</a:t>
            </a:r>
          </a:p>
          <a:p>
            <a:pPr marL="180975" lvl="1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Non-cooperative game:</a:t>
            </a:r>
          </a:p>
          <a:p>
            <a:r>
              <a:rPr lang="en-US" sz="1800" dirty="0" smtClean="0"/>
              <a:t>A set of players:</a:t>
            </a:r>
          </a:p>
          <a:p>
            <a:r>
              <a:rPr lang="en-US" sz="1800" dirty="0" smtClean="0"/>
              <a:t>A set of action set for every player: </a:t>
            </a:r>
          </a:p>
          <a:p>
            <a:r>
              <a:rPr lang="en-US" sz="1800" dirty="0" smtClean="0"/>
              <a:t>A cost function:  </a:t>
            </a:r>
          </a:p>
          <a:p>
            <a:endParaRPr lang="en-US" dirty="0" smtClean="0"/>
          </a:p>
          <a:p>
            <a:r>
              <a:rPr lang="en-US" sz="1800" dirty="0" smtClean="0"/>
              <a:t> Action of node: </a:t>
            </a:r>
          </a:p>
          <a:p>
            <a:r>
              <a:rPr lang="en-US" sz="1800" dirty="0" smtClean="0"/>
              <a:t>Action profile of the game: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05" y="3263871"/>
            <a:ext cx="1606095" cy="252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1" y="3607980"/>
            <a:ext cx="1805716" cy="252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06" y="3950789"/>
            <a:ext cx="1360763" cy="222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14" y="4615572"/>
            <a:ext cx="783238" cy="222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97" y="4955994"/>
            <a:ext cx="2503619" cy="251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97" y="5306929"/>
            <a:ext cx="1356190" cy="25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97" y="5668872"/>
            <a:ext cx="3591619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978230" cy="838200"/>
          </a:xfrm>
        </p:spPr>
        <p:txBody>
          <a:bodyPr/>
          <a:lstStyle/>
          <a:p>
            <a:r>
              <a:rPr lang="en-US" dirty="0" smtClean="0"/>
              <a:t>Resource selection</a:t>
            </a:r>
            <a:br>
              <a:rPr lang="en-US" dirty="0" smtClean="0"/>
            </a:br>
            <a:r>
              <a:rPr lang="en-US" dirty="0" smtClean="0"/>
              <a:t>from the agents’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592263"/>
            <a:ext cx="4339193" cy="4789487"/>
          </a:xfrm>
        </p:spPr>
        <p:txBody>
          <a:bodyPr/>
          <a:lstStyle/>
          <a:p>
            <a:r>
              <a:rPr lang="en-US" sz="1800" dirty="0"/>
              <a:t>Action: choosing a link to minimize the cost</a:t>
            </a:r>
          </a:p>
          <a:p>
            <a:r>
              <a:rPr lang="en-US" sz="1800" dirty="0"/>
              <a:t>Cost: depends on the action profile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5" name="Rectangle 4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711338" y="4845239"/>
            <a:ext cx="4012890" cy="557614"/>
          </a:xfrm>
          <a:prstGeom prst="rect">
            <a:avLst/>
          </a:prstGeom>
          <a:solidFill>
            <a:srgbClr val="00B0F0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6336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098716">
            <a:off x="5821244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7912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700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9564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2" idx="0"/>
            <a:endCxn id="6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74" y="4410191"/>
            <a:ext cx="419049" cy="184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47" y="5015855"/>
            <a:ext cx="252952" cy="216381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12" idx="7"/>
            <a:endCxn id="7" idx="3"/>
          </p:cNvCxnSpPr>
          <p:nvPr/>
        </p:nvCxnSpPr>
        <p:spPr>
          <a:xfrm flipV="1">
            <a:off x="5347901" y="4101835"/>
            <a:ext cx="824750" cy="9043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7"/>
            <a:endCxn id="8" idx="3"/>
          </p:cNvCxnSpPr>
          <p:nvPr/>
        </p:nvCxnSpPr>
        <p:spPr>
          <a:xfrm flipV="1">
            <a:off x="5347901" y="4101835"/>
            <a:ext cx="1582630" cy="90435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9" idx="3"/>
          </p:cNvCxnSpPr>
          <p:nvPr/>
        </p:nvCxnSpPr>
        <p:spPr>
          <a:xfrm flipV="1">
            <a:off x="5396720" y="4101835"/>
            <a:ext cx="2291692" cy="102221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6" y="4435192"/>
            <a:ext cx="498287" cy="1843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" y="2742956"/>
            <a:ext cx="1536000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978230" cy="838200"/>
          </a:xfrm>
        </p:spPr>
        <p:txBody>
          <a:bodyPr/>
          <a:lstStyle/>
          <a:p>
            <a:r>
              <a:rPr lang="en-US" dirty="0" smtClean="0"/>
              <a:t>Resource selection</a:t>
            </a:r>
            <a:br>
              <a:rPr lang="en-US" dirty="0" smtClean="0"/>
            </a:br>
            <a:r>
              <a:rPr lang="en-US" dirty="0" smtClean="0"/>
              <a:t>from the agents’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592263"/>
            <a:ext cx="4339193" cy="4789487"/>
          </a:xfrm>
        </p:spPr>
        <p:txBody>
          <a:bodyPr/>
          <a:lstStyle/>
          <a:p>
            <a:r>
              <a:rPr lang="en-US" sz="1800" dirty="0"/>
              <a:t>Action: choosing a link to minimize the cost</a:t>
            </a:r>
          </a:p>
          <a:p>
            <a:r>
              <a:rPr lang="en-US" sz="1800" dirty="0"/>
              <a:t>Cost: depends on the action profile</a:t>
            </a:r>
          </a:p>
          <a:p>
            <a:endParaRPr lang="en-US" sz="1800" dirty="0"/>
          </a:p>
          <a:p>
            <a:endParaRPr lang="en-US" sz="1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5" name="Rectangle 4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711338" y="4845239"/>
            <a:ext cx="4012890" cy="557614"/>
          </a:xfrm>
          <a:prstGeom prst="rect">
            <a:avLst/>
          </a:prstGeom>
          <a:solidFill>
            <a:srgbClr val="00B0F0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6336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098716">
            <a:off x="5821244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7912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700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9564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2" idx="0"/>
            <a:endCxn id="6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74" y="4410191"/>
            <a:ext cx="419049" cy="184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47" y="5015855"/>
            <a:ext cx="252952" cy="216381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12" idx="7"/>
            <a:endCxn id="7" idx="3"/>
          </p:cNvCxnSpPr>
          <p:nvPr/>
        </p:nvCxnSpPr>
        <p:spPr>
          <a:xfrm flipV="1">
            <a:off x="5347901" y="4101835"/>
            <a:ext cx="824750" cy="904352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7"/>
            <a:endCxn id="8" idx="3"/>
          </p:cNvCxnSpPr>
          <p:nvPr/>
        </p:nvCxnSpPr>
        <p:spPr>
          <a:xfrm flipV="1">
            <a:off x="5347901" y="4101835"/>
            <a:ext cx="1582630" cy="904352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9" idx="3"/>
          </p:cNvCxnSpPr>
          <p:nvPr/>
        </p:nvCxnSpPr>
        <p:spPr>
          <a:xfrm flipV="1">
            <a:off x="5396720" y="4101835"/>
            <a:ext cx="2291692" cy="1022212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6" y="4435192"/>
            <a:ext cx="498287" cy="18438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3" idx="0"/>
            <a:endCxn id="7" idx="4"/>
          </p:cNvCxnSpPr>
          <p:nvPr/>
        </p:nvCxnSpPr>
        <p:spPr>
          <a:xfrm flipV="1">
            <a:off x="6040292" y="4150654"/>
            <a:ext cx="250219" cy="815155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1"/>
            <a:endCxn id="7" idx="5"/>
          </p:cNvCxnSpPr>
          <p:nvPr/>
        </p:nvCxnSpPr>
        <p:spPr>
          <a:xfrm flipH="1" flipV="1">
            <a:off x="6408370" y="4101835"/>
            <a:ext cx="977454" cy="904352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" y="2742956"/>
            <a:ext cx="1536000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978230" cy="838200"/>
          </a:xfrm>
        </p:spPr>
        <p:txBody>
          <a:bodyPr/>
          <a:lstStyle/>
          <a:p>
            <a:r>
              <a:rPr lang="en-US" dirty="0" smtClean="0"/>
              <a:t>Resource selection</a:t>
            </a:r>
            <a:br>
              <a:rPr lang="en-US" dirty="0" smtClean="0"/>
            </a:br>
            <a:r>
              <a:rPr lang="en-US" dirty="0" smtClean="0"/>
              <a:t>from the agents’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592263"/>
            <a:ext cx="4339193" cy="4789487"/>
          </a:xfrm>
          <a:effectLst/>
        </p:spPr>
        <p:txBody>
          <a:bodyPr/>
          <a:lstStyle/>
          <a:p>
            <a:r>
              <a:rPr lang="en-US" sz="1800" dirty="0" smtClean="0"/>
              <a:t>Action: choosing a link to minimize the cost</a:t>
            </a:r>
          </a:p>
          <a:p>
            <a:r>
              <a:rPr lang="en-US" sz="1800" dirty="0" smtClean="0"/>
              <a:t>Cost: depends on the action profile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How to define the cost to minimize our objective function?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b="1" i="1" dirty="0" smtClean="0"/>
              <a:t>The decision of a self-interested agent may not be in favor of the global objective!</a:t>
            </a:r>
            <a:endParaRPr lang="en-US" sz="1800" b="1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063362" y="3708199"/>
            <a:ext cx="3248047" cy="557614"/>
            <a:chOff x="5063362" y="3708199"/>
            <a:chExt cx="3248047" cy="557614"/>
          </a:xfrm>
        </p:grpSpPr>
        <p:sp>
          <p:nvSpPr>
            <p:cNvPr id="5" name="Rectangle 4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711338" y="4845239"/>
            <a:ext cx="4012890" cy="557614"/>
          </a:xfrm>
          <a:prstGeom prst="rect">
            <a:avLst/>
          </a:prstGeom>
          <a:solidFill>
            <a:srgbClr val="00B0F0">
              <a:alpha val="5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6336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098716">
            <a:off x="5821244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7912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7005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95643" y="4957368"/>
            <a:ext cx="333357" cy="3333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17" y="3852577"/>
            <a:ext cx="199619" cy="149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65" y="3866342"/>
            <a:ext cx="288000" cy="150857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2" idx="0"/>
            <a:endCxn id="6" idx="3"/>
          </p:cNvCxnSpPr>
          <p:nvPr/>
        </p:nvCxnSpPr>
        <p:spPr>
          <a:xfrm flipV="1">
            <a:off x="5230042" y="4101835"/>
            <a:ext cx="184728" cy="855533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74" y="4410191"/>
            <a:ext cx="419049" cy="184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47" y="5015855"/>
            <a:ext cx="252952" cy="216381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12" idx="7"/>
            <a:endCxn id="7" idx="3"/>
          </p:cNvCxnSpPr>
          <p:nvPr/>
        </p:nvCxnSpPr>
        <p:spPr>
          <a:xfrm flipV="1">
            <a:off x="5347901" y="4101835"/>
            <a:ext cx="824750" cy="904352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7"/>
            <a:endCxn id="8" idx="3"/>
          </p:cNvCxnSpPr>
          <p:nvPr/>
        </p:nvCxnSpPr>
        <p:spPr>
          <a:xfrm flipV="1">
            <a:off x="5347901" y="4101835"/>
            <a:ext cx="1582630" cy="904352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9" idx="3"/>
          </p:cNvCxnSpPr>
          <p:nvPr/>
        </p:nvCxnSpPr>
        <p:spPr>
          <a:xfrm flipV="1">
            <a:off x="5396720" y="4101835"/>
            <a:ext cx="2291692" cy="1022212"/>
          </a:xfrm>
          <a:prstGeom prst="line">
            <a:avLst/>
          </a:prstGeom>
          <a:ln w="2222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66" y="4435192"/>
            <a:ext cx="498287" cy="184381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3" idx="0"/>
            <a:endCxn id="7" idx="4"/>
          </p:cNvCxnSpPr>
          <p:nvPr/>
        </p:nvCxnSpPr>
        <p:spPr>
          <a:xfrm flipV="1">
            <a:off x="6040292" y="4150654"/>
            <a:ext cx="250219" cy="815155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1"/>
            <a:endCxn id="7" idx="5"/>
          </p:cNvCxnSpPr>
          <p:nvPr/>
        </p:nvCxnSpPr>
        <p:spPr>
          <a:xfrm flipH="1" flipV="1">
            <a:off x="6408370" y="4101835"/>
            <a:ext cx="977454" cy="904352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" y="2742956"/>
            <a:ext cx="1536000" cy="2514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" y="4491161"/>
            <a:ext cx="2293334" cy="5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 in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1592263"/>
            <a:ext cx="4739418" cy="478948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Exact potential game:</a:t>
            </a:r>
          </a:p>
          <a:p>
            <a:r>
              <a:rPr lang="en-US" sz="1600" dirty="0" smtClean="0"/>
              <a:t>An important class of game</a:t>
            </a:r>
          </a:p>
          <a:p>
            <a:r>
              <a:rPr lang="en-US" sz="1600" dirty="0" smtClean="0"/>
              <a:t>A function can be used to analyze the game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 smtClean="0"/>
              <a:t>An update occurs when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20" name="Rectangle 19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40" name="Rectangle 39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>
            <a:stCxn id="41" idx="0"/>
            <a:endCxn id="21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1"/>
            <a:endCxn id="21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4" idx="0"/>
            <a:endCxn id="24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6" idx="0"/>
            <a:endCxn id="25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0"/>
            <a:endCxn id="24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3" idx="0"/>
            <a:endCxn id="24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87" y="4562013"/>
            <a:ext cx="187429" cy="15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93" y="4487138"/>
            <a:ext cx="187429" cy="25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76" y="2931886"/>
            <a:ext cx="2651428" cy="257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5" y="3447886"/>
            <a:ext cx="3437713" cy="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 in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1592263"/>
            <a:ext cx="4739418" cy="478948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Exact potential game:</a:t>
            </a:r>
          </a:p>
          <a:p>
            <a:r>
              <a:rPr lang="en-US" sz="1600" dirty="0" smtClean="0"/>
              <a:t>An important class of game</a:t>
            </a:r>
          </a:p>
          <a:p>
            <a:r>
              <a:rPr lang="en-US" sz="1600" dirty="0" smtClean="0"/>
              <a:t>A function can be used to analyze the game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 smtClean="0"/>
              <a:t>An update occurs when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The game is exact potential if there exists a function     such that in case of a change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20" name="Rectangle 19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40" name="Rectangle 39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>
            <a:stCxn id="41" idx="0"/>
            <a:endCxn id="21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1"/>
            <a:endCxn id="21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4" idx="0"/>
            <a:endCxn id="24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6" idx="0"/>
            <a:endCxn id="25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0"/>
            <a:endCxn id="24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3" idx="0"/>
            <a:endCxn id="24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87" y="4562013"/>
            <a:ext cx="187429" cy="15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93" y="4487138"/>
            <a:ext cx="187429" cy="25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76" y="2931886"/>
            <a:ext cx="2651428" cy="257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65" y="4550584"/>
            <a:ext cx="155428" cy="173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5" y="3447886"/>
            <a:ext cx="3437713" cy="257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4" y="5086376"/>
            <a:ext cx="2118095" cy="2529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5" y="5727687"/>
            <a:ext cx="1505051" cy="281227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4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120639" y="3561806"/>
            <a:ext cx="3831771" cy="21658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 in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1592263"/>
            <a:ext cx="4739418" cy="478948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Exact potential game:</a:t>
            </a:r>
          </a:p>
          <a:p>
            <a:r>
              <a:rPr lang="en-US" sz="1600" dirty="0" smtClean="0"/>
              <a:t>An important class of game</a:t>
            </a:r>
          </a:p>
          <a:p>
            <a:r>
              <a:rPr lang="en-US" sz="1600" b="1" i="1" u="sng" dirty="0" smtClean="0"/>
              <a:t>A function can be used to analyze the game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dirty="0" smtClean="0"/>
              <a:t>An update occurs when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The game is exact potential if there exists a function     such that in case of a change</a:t>
            </a:r>
            <a:endParaRPr lang="en-US" sz="1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20" name="Rectangle 19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40" name="Rectangle 39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>
            <a:stCxn id="41" idx="0"/>
            <a:endCxn id="21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1"/>
            <a:endCxn id="21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4" idx="0"/>
            <a:endCxn id="24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6" idx="0"/>
            <a:endCxn id="25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0"/>
            <a:endCxn id="24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3" idx="0"/>
            <a:endCxn id="24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50" y="4618191"/>
            <a:ext cx="187429" cy="15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18" y="4527956"/>
            <a:ext cx="187429" cy="25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76" y="2931886"/>
            <a:ext cx="2651428" cy="257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65" y="4550584"/>
            <a:ext cx="155428" cy="173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5" y="3447886"/>
            <a:ext cx="3437713" cy="257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4" y="5086376"/>
            <a:ext cx="2118095" cy="2529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35" y="5727687"/>
            <a:ext cx="1505051" cy="281227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2">
                <a:lumMod val="60000"/>
                <a:lumOff val="40000"/>
              </a:scheme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60" y="3154215"/>
            <a:ext cx="281469" cy="3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Marginal contribution cost function:</a:t>
            </a:r>
          </a:p>
          <a:p>
            <a:pPr lvl="1"/>
            <a:r>
              <a:rPr lang="en-US" sz="1600" dirty="0" smtClean="0"/>
              <a:t>If an agent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Equal-share cost </a:t>
            </a:r>
            <a:r>
              <a:rPr lang="en-US" sz="1800" dirty="0"/>
              <a:t>function:</a:t>
            </a:r>
          </a:p>
          <a:p>
            <a:pPr lvl="1"/>
            <a:r>
              <a:rPr lang="en-US" sz="1600" dirty="0"/>
              <a:t>If an agent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/>
              <a:t>,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021586"/>
            <a:ext cx="3417904" cy="263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7" name="Rectangle 6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13" name="Rectangle 12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>
            <a:stCxn id="14" idx="0"/>
            <a:endCxn id="8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1"/>
            <a:endCxn id="8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0"/>
            <a:endCxn id="10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0"/>
            <a:endCxn id="11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0"/>
            <a:endCxn id="10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0"/>
            <a:endCxn id="10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02200" y="4524062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09661" y="4523526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2823" y="4473227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84432" y="4495529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04372" y="4551523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2" y="4799143"/>
            <a:ext cx="181333" cy="187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6" y="5077282"/>
            <a:ext cx="68571" cy="1691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853143"/>
            <a:ext cx="2035810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Marginal contribution cost function:</a:t>
            </a:r>
          </a:p>
          <a:p>
            <a:pPr lvl="1"/>
            <a:r>
              <a:rPr lang="en-US" sz="1600" dirty="0" smtClean="0"/>
              <a:t>If an agent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Equal-share cost </a:t>
            </a:r>
            <a:r>
              <a:rPr lang="en-US" sz="1800" dirty="0"/>
              <a:t>function:</a:t>
            </a:r>
          </a:p>
          <a:p>
            <a:pPr lvl="1"/>
            <a:r>
              <a:rPr lang="en-US" sz="1600" dirty="0"/>
              <a:t>If an agent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/>
              <a:t>, </a:t>
            </a:r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Illustration:</a:t>
            </a:r>
          </a:p>
          <a:p>
            <a:r>
              <a:rPr lang="en-US" sz="1800" dirty="0"/>
              <a:t>Let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sz="1800" dirty="0"/>
              <a:t>be a maximum selection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021586"/>
            <a:ext cx="3417904" cy="263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7" name="Rectangle 6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13" name="Rectangle 12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>
            <a:stCxn id="14" idx="0"/>
            <a:endCxn id="8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1"/>
            <a:endCxn id="8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0"/>
            <a:endCxn id="10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0"/>
            <a:endCxn id="11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0"/>
            <a:endCxn id="10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0"/>
            <a:endCxn id="10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02200" y="4524062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09661" y="4523526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2823" y="4473227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84432" y="4495529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04372" y="4551523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2" y="4799143"/>
            <a:ext cx="181333" cy="187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6" y="5077282"/>
            <a:ext cx="68571" cy="1691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7" y="4225386"/>
            <a:ext cx="1869713" cy="36723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853143"/>
            <a:ext cx="2035810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Marginal contribution cost function:</a:t>
            </a:r>
          </a:p>
          <a:p>
            <a:pPr lvl="1"/>
            <a:r>
              <a:rPr lang="en-US" sz="1600" dirty="0" smtClean="0"/>
              <a:t>If an agent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Equal-share cost </a:t>
            </a:r>
            <a:r>
              <a:rPr lang="en-US" sz="1800" dirty="0"/>
              <a:t>function:</a:t>
            </a:r>
          </a:p>
          <a:p>
            <a:pPr lvl="1"/>
            <a:r>
              <a:rPr lang="en-US" sz="1600" dirty="0"/>
              <a:t>If an agent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/>
              <a:t>, </a:t>
            </a:r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Illustration:</a:t>
            </a:r>
          </a:p>
          <a:p>
            <a:r>
              <a:rPr lang="en-US" sz="1800" dirty="0"/>
              <a:t>Let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sz="1800" dirty="0"/>
              <a:t>be a maximum selection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021586"/>
            <a:ext cx="3417904" cy="263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7" name="Rectangle 6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13" name="Rectangle 12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>
            <a:stCxn id="14" idx="0"/>
            <a:endCxn id="8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1"/>
            <a:endCxn id="8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0"/>
            <a:endCxn id="10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0"/>
            <a:endCxn id="11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0"/>
            <a:endCxn id="10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0"/>
            <a:endCxn id="10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02200" y="4524062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09661" y="4523526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2823" y="4473227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84432" y="4495529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04372" y="4551523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2" y="4799143"/>
            <a:ext cx="181333" cy="187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6" y="5077282"/>
            <a:ext cx="68571" cy="1691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7" y="4225386"/>
            <a:ext cx="1869713" cy="367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5" y="4825854"/>
            <a:ext cx="1875809" cy="2849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" y="5247075"/>
            <a:ext cx="3094857" cy="2514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" y="5631604"/>
            <a:ext cx="1273904" cy="1782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853143"/>
            <a:ext cx="2035810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MAPE-K for WSNs</a:t>
            </a:r>
            <a:endParaRPr lang="en-US"/>
          </a:p>
        </p:txBody>
      </p:sp>
      <p:sp>
        <p:nvSpPr>
          <p:cNvPr id="4" name="Rechteck 3"/>
          <p:cNvSpPr/>
          <p:nvPr/>
        </p:nvSpPr>
        <p:spPr>
          <a:xfrm>
            <a:off x="6785271" y="5706340"/>
            <a:ext cx="22701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5" b="1" dirty="0">
                <a:solidFill>
                  <a:schemeClr val="bg1">
                    <a:lumMod val="50000"/>
                  </a:schemeClr>
                </a:solidFill>
              </a:rPr>
              <a:t>Modeled after: </a:t>
            </a:r>
            <a:r>
              <a:rPr lang="en-US" sz="825" b="1" dirty="0" err="1">
                <a:solidFill>
                  <a:schemeClr val="bg1">
                    <a:lumMod val="50000"/>
                  </a:schemeClr>
                </a:solidFill>
              </a:rPr>
              <a:t>Portocarrero</a:t>
            </a:r>
            <a:r>
              <a:rPr lang="en-US" sz="825" b="1" dirty="0">
                <a:solidFill>
                  <a:schemeClr val="bg1">
                    <a:lumMod val="50000"/>
                  </a:schemeClr>
                </a:solidFill>
              </a:rPr>
              <a:t> et al.: "Autonomic Wireless Sensor Networks: A Systematic Literature Review," J. Sensors, 2014 (</a:t>
            </a:r>
            <a:r>
              <a:rPr lang="en-US" sz="825" b="1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http://dx.doi.org/10.1155/2014/782789</a:t>
            </a:r>
            <a:r>
              <a:rPr lang="en-US" sz="825" b="1" dirty="0">
                <a:solidFill>
                  <a:schemeClr val="bg1">
                    <a:lumMod val="50000"/>
                  </a:schemeClr>
                </a:solidFill>
              </a:rPr>
              <a:t> )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118354" y="3354399"/>
            <a:ext cx="1401590" cy="617899"/>
            <a:chOff x="5715755" y="2688879"/>
            <a:chExt cx="1868786" cy="823865"/>
          </a:xfrm>
        </p:grpSpPr>
        <p:sp>
          <p:nvSpPr>
            <p:cNvPr id="5" name="Rechteck 4"/>
            <p:cNvSpPr/>
            <p:nvPr/>
          </p:nvSpPr>
          <p:spPr>
            <a:xfrm>
              <a:off x="5715755" y="2688879"/>
              <a:ext cx="1868786" cy="823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350">
                  <a:solidFill>
                    <a:schemeClr val="tx1"/>
                  </a:solidFill>
                </a:rPr>
                <a:t>Classic node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6455498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2476123" y="3354399"/>
            <a:ext cx="2312594" cy="617899"/>
            <a:chOff x="5715755" y="2688879"/>
            <a:chExt cx="3083459" cy="823865"/>
          </a:xfrm>
        </p:grpSpPr>
        <p:sp>
          <p:nvSpPr>
            <p:cNvPr id="9" name="Rechteck 8"/>
            <p:cNvSpPr/>
            <p:nvPr/>
          </p:nvSpPr>
          <p:spPr>
            <a:xfrm>
              <a:off x="5715755" y="2688879"/>
              <a:ext cx="3083459" cy="823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350">
                  <a:solidFill>
                    <a:schemeClr val="tx1"/>
                  </a:solidFill>
                </a:rPr>
                <a:t>Adaptive, decentralized node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5830432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447575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7064718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681861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Flussdiagramm: Magnetplattenspeicher 13"/>
            <p:cNvSpPr/>
            <p:nvPr/>
          </p:nvSpPr>
          <p:spPr>
            <a:xfrm>
              <a:off x="8240537" y="2967505"/>
              <a:ext cx="501999" cy="50199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K</a:t>
              </a:r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5388790" y="3354399"/>
            <a:ext cx="2312594" cy="617899"/>
            <a:chOff x="5715755" y="2688879"/>
            <a:chExt cx="3083459" cy="823865"/>
          </a:xfrm>
        </p:grpSpPr>
        <p:sp>
          <p:nvSpPr>
            <p:cNvPr id="16" name="Rechteck 15"/>
            <p:cNvSpPr/>
            <p:nvPr/>
          </p:nvSpPr>
          <p:spPr>
            <a:xfrm>
              <a:off x="5715755" y="2688879"/>
              <a:ext cx="3083459" cy="823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350" dirty="0">
                  <a:solidFill>
                    <a:schemeClr val="tx1"/>
                  </a:solidFill>
                </a:rPr>
                <a:t>Cluster head node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5830432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447575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7064718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681861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1" name="Flussdiagramm: Magnetplattenspeicher 20"/>
            <p:cNvSpPr/>
            <p:nvPr/>
          </p:nvSpPr>
          <p:spPr>
            <a:xfrm>
              <a:off x="8240537" y="2911156"/>
              <a:ext cx="501999" cy="50199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K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388790" y="4277915"/>
            <a:ext cx="2312594" cy="617899"/>
            <a:chOff x="5715755" y="2688879"/>
            <a:chExt cx="3083459" cy="823865"/>
          </a:xfrm>
        </p:grpSpPr>
        <p:sp>
          <p:nvSpPr>
            <p:cNvPr id="23" name="Rechteck 22"/>
            <p:cNvSpPr/>
            <p:nvPr/>
          </p:nvSpPr>
          <p:spPr>
            <a:xfrm>
              <a:off x="5715755" y="2688879"/>
              <a:ext cx="3083459" cy="823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350">
                  <a:solidFill>
                    <a:schemeClr val="tx1"/>
                  </a:solidFill>
                </a:rPr>
                <a:t>Cluster head node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5830432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7" name="Rechteck 26"/>
            <p:cNvSpPr/>
            <p:nvPr/>
          </p:nvSpPr>
          <p:spPr>
            <a:xfrm>
              <a:off x="7681861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5388790" y="2510904"/>
            <a:ext cx="2312594" cy="617899"/>
            <a:chOff x="5715755" y="2688879"/>
            <a:chExt cx="3083459" cy="823865"/>
          </a:xfrm>
        </p:grpSpPr>
        <p:sp>
          <p:nvSpPr>
            <p:cNvPr id="30" name="Rechteck 29"/>
            <p:cNvSpPr/>
            <p:nvPr/>
          </p:nvSpPr>
          <p:spPr>
            <a:xfrm>
              <a:off x="5715755" y="2688879"/>
              <a:ext cx="3083459" cy="8238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350">
                  <a:solidFill>
                    <a:schemeClr val="tx1"/>
                  </a:solidFill>
                </a:rPr>
                <a:t>Base station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6447575" y="3023857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064718" y="3023858"/>
              <a:ext cx="389299" cy="3892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P</a:t>
              </a:r>
            </a:p>
          </p:txBody>
        </p:sp>
        <p:sp>
          <p:nvSpPr>
            <p:cNvPr id="35" name="Flussdiagramm: Magnetplattenspeicher 34"/>
            <p:cNvSpPr/>
            <p:nvPr/>
          </p:nvSpPr>
          <p:spPr>
            <a:xfrm>
              <a:off x="8240537" y="2911156"/>
              <a:ext cx="501999" cy="501999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K</a:t>
              </a:r>
            </a:p>
          </p:txBody>
        </p:sp>
      </p:grpSp>
      <p:cxnSp>
        <p:nvCxnSpPr>
          <p:cNvPr id="37" name="Gerade Verbindung mit Pfeil 36"/>
          <p:cNvCxnSpPr>
            <a:stCxn id="24" idx="0"/>
            <a:endCxn id="18" idx="2"/>
          </p:cNvCxnSpPr>
          <p:nvPr/>
        </p:nvCxnSpPr>
        <p:spPr>
          <a:xfrm flipV="1">
            <a:off x="5620785" y="3897606"/>
            <a:ext cx="462857" cy="63154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18" idx="0"/>
            <a:endCxn id="32" idx="2"/>
          </p:cNvCxnSpPr>
          <p:nvPr/>
        </p:nvCxnSpPr>
        <p:spPr>
          <a:xfrm flipV="1">
            <a:off x="6083642" y="3054112"/>
            <a:ext cx="0" cy="5515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endCxn id="33" idx="1"/>
          </p:cNvCxnSpPr>
          <p:nvPr/>
        </p:nvCxnSpPr>
        <p:spPr>
          <a:xfrm>
            <a:off x="6229628" y="2908125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18" idx="3"/>
            <a:endCxn id="19" idx="1"/>
          </p:cNvCxnSpPr>
          <p:nvPr/>
        </p:nvCxnSpPr>
        <p:spPr>
          <a:xfrm>
            <a:off x="6229628" y="3751620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33" idx="2"/>
            <a:endCxn id="19" idx="0"/>
          </p:cNvCxnSpPr>
          <p:nvPr/>
        </p:nvCxnSpPr>
        <p:spPr>
          <a:xfrm>
            <a:off x="6546499" y="3054113"/>
            <a:ext cx="0" cy="5515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19" idx="2"/>
            <a:endCxn id="27" idx="0"/>
          </p:cNvCxnSpPr>
          <p:nvPr/>
        </p:nvCxnSpPr>
        <p:spPr>
          <a:xfrm>
            <a:off x="6546499" y="3897607"/>
            <a:ext cx="462857" cy="63154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19" idx="3"/>
            <a:endCxn id="20" idx="1"/>
          </p:cNvCxnSpPr>
          <p:nvPr/>
        </p:nvCxnSpPr>
        <p:spPr>
          <a:xfrm flipV="1">
            <a:off x="6692486" y="3751620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7" idx="3"/>
            <a:endCxn id="18" idx="1"/>
          </p:cNvCxnSpPr>
          <p:nvPr/>
        </p:nvCxnSpPr>
        <p:spPr>
          <a:xfrm flipV="1">
            <a:off x="5766771" y="3751620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10" idx="3"/>
          </p:cNvCxnSpPr>
          <p:nvPr/>
        </p:nvCxnSpPr>
        <p:spPr>
          <a:xfrm flipV="1">
            <a:off x="2854104" y="3751618"/>
            <a:ext cx="170883" cy="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>
            <a:stCxn id="11" idx="3"/>
            <a:endCxn id="12" idx="1"/>
          </p:cNvCxnSpPr>
          <p:nvPr/>
        </p:nvCxnSpPr>
        <p:spPr>
          <a:xfrm>
            <a:off x="3316961" y="3751620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>
            <a:stCxn id="12" idx="3"/>
            <a:endCxn id="13" idx="1"/>
          </p:cNvCxnSpPr>
          <p:nvPr/>
        </p:nvCxnSpPr>
        <p:spPr>
          <a:xfrm flipV="1">
            <a:off x="3779819" y="3751620"/>
            <a:ext cx="170883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leichschenkliges Dreieck 41"/>
          <p:cNvSpPr/>
          <p:nvPr/>
        </p:nvSpPr>
        <p:spPr>
          <a:xfrm rot="5400000">
            <a:off x="822175" y="3545835"/>
            <a:ext cx="2396904" cy="3270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leichschenkliges Dreieck 42"/>
          <p:cNvSpPr/>
          <p:nvPr/>
        </p:nvSpPr>
        <p:spPr>
          <a:xfrm rot="5400000">
            <a:off x="3908408" y="3533840"/>
            <a:ext cx="2396904" cy="3270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/>
          <p:cNvGrpSpPr/>
          <p:nvPr/>
        </p:nvGrpSpPr>
        <p:grpSpPr>
          <a:xfrm>
            <a:off x="2761052" y="4043592"/>
            <a:ext cx="1282700" cy="1457353"/>
            <a:chOff x="1911351" y="2010253"/>
            <a:chExt cx="1282700" cy="1457353"/>
          </a:xfrm>
        </p:grpSpPr>
        <p:sp>
          <p:nvSpPr>
            <p:cNvPr id="55" name="Ellipse 54"/>
            <p:cNvSpPr/>
            <p:nvPr/>
          </p:nvSpPr>
          <p:spPr>
            <a:xfrm>
              <a:off x="1911351" y="2010253"/>
              <a:ext cx="1282700" cy="4398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</a:rPr>
                <a:t>Topology</a:t>
              </a:r>
              <a:br>
                <a:rPr lang="en-US" sz="1400" smtClean="0">
                  <a:solidFill>
                    <a:schemeClr val="bg1"/>
                  </a:solidFill>
                </a:rPr>
              </a:br>
              <a:r>
                <a:rPr lang="en-US" sz="1400" smtClean="0">
                  <a:solidFill>
                    <a:schemeClr val="bg1"/>
                  </a:solidFill>
                </a:rPr>
                <a:t>Control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2277440" y="2521410"/>
              <a:ext cx="439820" cy="2445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 algn="ctr"/>
              <a:r>
                <a:rPr lang="en-US" sz="1200" smtClean="0"/>
                <a:t>kTC</a:t>
              </a:r>
              <a:endParaRPr lang="en-US" sz="1200"/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2277440" y="2880556"/>
              <a:ext cx="439820" cy="2445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18000" tIns="18000" rIns="18000" bIns="18000" rtlCol="0">
              <a:spAutoFit/>
            </a:bodyPr>
            <a:lstStyle/>
            <a:p>
              <a:r>
                <a:rPr lang="en-US" sz="1200" smtClean="0"/>
                <a:t>l*-kTC</a:t>
              </a:r>
              <a:endParaRPr lang="en-US" sz="1200"/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2277440" y="3223076"/>
              <a:ext cx="439820" cy="2445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 algn="ctr"/>
              <a:r>
                <a:rPr lang="en-US" sz="1200" smtClean="0"/>
                <a:t>Yao</a:t>
              </a:r>
              <a:endParaRPr lang="en-US" sz="120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5580669" y="5072918"/>
            <a:ext cx="1282700" cy="755687"/>
            <a:chOff x="1911351" y="2010253"/>
            <a:chExt cx="1282700" cy="755687"/>
          </a:xfrm>
        </p:grpSpPr>
        <p:sp>
          <p:nvSpPr>
            <p:cNvPr id="63" name="Ellipse 62"/>
            <p:cNvSpPr/>
            <p:nvPr/>
          </p:nvSpPr>
          <p:spPr>
            <a:xfrm>
              <a:off x="1911351" y="2010253"/>
              <a:ext cx="1282700" cy="4398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</a:rPr>
                <a:t>Topology</a:t>
              </a:r>
              <a:br>
                <a:rPr lang="en-US" sz="1400" smtClean="0">
                  <a:solidFill>
                    <a:schemeClr val="bg1"/>
                  </a:solidFill>
                </a:rPr>
              </a:br>
              <a:r>
                <a:rPr lang="en-US" sz="1400" smtClean="0">
                  <a:solidFill>
                    <a:schemeClr val="bg1"/>
                  </a:solidFill>
                </a:rPr>
                <a:t>Control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64" name="Textfeld 63"/>
            <p:cNvSpPr txBox="1"/>
            <p:nvPr/>
          </p:nvSpPr>
          <p:spPr>
            <a:xfrm>
              <a:off x="2277439" y="2521410"/>
              <a:ext cx="599741" cy="2445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18000" tIns="18000" rIns="18000" bIns="18000" rtlCol="0">
              <a:spAutoFit/>
            </a:bodyPr>
            <a:lstStyle/>
            <a:p>
              <a:pPr algn="ctr"/>
              <a:r>
                <a:rPr lang="en-US" sz="1200" smtClean="0"/>
                <a:t>LEACH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02544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in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Marginal contribution cost function:</a:t>
            </a:r>
          </a:p>
          <a:p>
            <a:pPr lvl="1"/>
            <a:r>
              <a:rPr lang="en-US" sz="1600" dirty="0" smtClean="0"/>
              <a:t>If an agent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 smtClean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 smtClean="0"/>
              <a:t>,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Equal-share cost </a:t>
            </a:r>
            <a:r>
              <a:rPr lang="en-US" sz="1800" dirty="0"/>
              <a:t>function:</a:t>
            </a:r>
          </a:p>
          <a:p>
            <a:pPr lvl="1"/>
            <a:r>
              <a:rPr lang="en-US" sz="1600" dirty="0"/>
              <a:t>If an agent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/>
              <a:t> choose a resource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dirty="0"/>
              <a:t>, </a:t>
            </a:r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800" dirty="0"/>
              <a:t>Illustration:</a:t>
            </a:r>
          </a:p>
          <a:p>
            <a:r>
              <a:rPr lang="en-US" sz="1800" dirty="0"/>
              <a:t>Let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sz="1800" dirty="0"/>
              <a:t>be a maximum selection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021586"/>
            <a:ext cx="3417904" cy="2636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49228" y="3987006"/>
            <a:ext cx="2807592" cy="481998"/>
            <a:chOff x="5063362" y="3708199"/>
            <a:chExt cx="3248047" cy="557614"/>
          </a:xfrm>
        </p:grpSpPr>
        <p:sp>
          <p:nvSpPr>
            <p:cNvPr id="7" name="Rectangle 6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3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57854" y="4920855"/>
            <a:ext cx="3288421" cy="481998"/>
            <a:chOff x="4841966" y="4845239"/>
            <a:chExt cx="3804309" cy="557614"/>
          </a:xfrm>
        </p:grpSpPr>
        <p:sp>
          <p:nvSpPr>
            <p:cNvPr id="13" name="Rectangle 12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>
            <a:stCxn id="14" idx="0"/>
            <a:endCxn id="8" idx="3"/>
          </p:cNvCxnSpPr>
          <p:nvPr/>
        </p:nvCxnSpPr>
        <p:spPr>
          <a:xfrm flipV="1">
            <a:off x="5693304" y="4327263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1"/>
            <a:endCxn id="8" idx="5"/>
          </p:cNvCxnSpPr>
          <p:nvPr/>
        </p:nvCxnSpPr>
        <p:spPr>
          <a:xfrm flipH="1" flipV="1">
            <a:off x="6056737" y="4327263"/>
            <a:ext cx="226966" cy="705865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0"/>
            <a:endCxn id="10" idx="4"/>
          </p:cNvCxnSpPr>
          <p:nvPr/>
        </p:nvCxnSpPr>
        <p:spPr>
          <a:xfrm flipV="1">
            <a:off x="7003519" y="4369462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0"/>
            <a:endCxn id="11" idx="5"/>
          </p:cNvCxnSpPr>
          <p:nvPr/>
        </p:nvCxnSpPr>
        <p:spPr>
          <a:xfrm flipH="1" flipV="1">
            <a:off x="8022059" y="4327263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0"/>
            <a:endCxn id="10" idx="5"/>
          </p:cNvCxnSpPr>
          <p:nvPr/>
        </p:nvCxnSpPr>
        <p:spPr>
          <a:xfrm flipH="1" flipV="1">
            <a:off x="7366952" y="4327263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0"/>
            <a:endCxn id="10" idx="3"/>
          </p:cNvCxnSpPr>
          <p:nvPr/>
        </p:nvCxnSpPr>
        <p:spPr>
          <a:xfrm flipV="1">
            <a:off x="6393679" y="4327263"/>
            <a:ext cx="769519" cy="697812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02200" y="4524062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09661" y="4523526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2823" y="4473227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84432" y="4495529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04372" y="4551523"/>
            <a:ext cx="23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472" y="4799143"/>
            <a:ext cx="181333" cy="1874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26" y="5077282"/>
            <a:ext cx="68571" cy="1691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7" y="4225386"/>
            <a:ext cx="1869713" cy="367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5" y="4825854"/>
            <a:ext cx="1875809" cy="28495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" y="5247075"/>
            <a:ext cx="3094857" cy="2514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" y="5631604"/>
            <a:ext cx="1273904" cy="1782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5" y="6098321"/>
            <a:ext cx="2991236" cy="2834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28" y="2853143"/>
            <a:ext cx="2035810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In </a:t>
            </a:r>
            <a:r>
              <a:rPr lang="en-US" sz="1800" i="1" dirty="0" smtClean="0"/>
              <a:t>any</a:t>
            </a:r>
            <a:r>
              <a:rPr lang="en-US" sz="1800" dirty="0" smtClean="0"/>
              <a:t> resource selection problem</a:t>
            </a:r>
          </a:p>
          <a:p>
            <a:pPr lvl="1"/>
            <a:r>
              <a:rPr lang="en-US" sz="1600" dirty="0" smtClean="0"/>
              <a:t>with separable global objective</a:t>
            </a:r>
          </a:p>
          <a:p>
            <a:pPr lvl="1"/>
            <a:r>
              <a:rPr lang="en-US" sz="1600" dirty="0" smtClean="0"/>
              <a:t>the problem can be approximated by a distributed approach</a:t>
            </a:r>
          </a:p>
          <a:p>
            <a:pPr lvl="1"/>
            <a:r>
              <a:rPr lang="en-US" sz="1600" dirty="0" smtClean="0"/>
              <a:t>by a using a </a:t>
            </a:r>
            <a:r>
              <a:rPr lang="en-US" sz="1600" u="sng" dirty="0" smtClean="0"/>
              <a:t>non-cooperative</a:t>
            </a:r>
            <a:r>
              <a:rPr lang="en-US" sz="1600" dirty="0" smtClean="0"/>
              <a:t> </a:t>
            </a:r>
            <a:r>
              <a:rPr lang="en-US" sz="1600" u="sng" dirty="0" smtClean="0"/>
              <a:t>cost-sharing</a:t>
            </a:r>
            <a:r>
              <a:rPr lang="en-US" sz="1600" dirty="0" smtClean="0"/>
              <a:t> game.</a:t>
            </a:r>
          </a:p>
          <a:p>
            <a:pPr lvl="1"/>
            <a:r>
              <a:rPr lang="en-US" sz="1600" b="1" dirty="0" smtClean="0"/>
              <a:t>THEN </a:t>
            </a:r>
            <a:r>
              <a:rPr lang="en-US" sz="1600" dirty="0" smtClean="0"/>
              <a:t>the game will be a </a:t>
            </a:r>
            <a:r>
              <a:rPr lang="en-US" sz="1600" u="sng" dirty="0" smtClean="0"/>
              <a:t>potential game</a:t>
            </a:r>
            <a:r>
              <a:rPr lang="en-US" sz="1600" dirty="0" smtClean="0"/>
              <a:t> with guaranteed convergence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29347" y="4215870"/>
            <a:ext cx="3831771" cy="21658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57936" y="4641070"/>
            <a:ext cx="2807592" cy="481998"/>
            <a:chOff x="5063362" y="3708199"/>
            <a:chExt cx="3248047" cy="557614"/>
          </a:xfrm>
        </p:grpSpPr>
        <p:sp>
          <p:nvSpPr>
            <p:cNvPr id="6" name="Rectangle 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6562" y="5574919"/>
            <a:ext cx="3288421" cy="481998"/>
            <a:chOff x="4841966" y="4845239"/>
            <a:chExt cx="3804309" cy="557614"/>
          </a:xfrm>
        </p:grpSpPr>
        <p:sp>
          <p:nvSpPr>
            <p:cNvPr id="12" name="Rectangle 11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>
            <a:stCxn id="13" idx="0"/>
            <a:endCxn id="7" idx="3"/>
          </p:cNvCxnSpPr>
          <p:nvPr/>
        </p:nvCxnSpPr>
        <p:spPr>
          <a:xfrm flipV="1">
            <a:off x="5702012" y="4981327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1"/>
            <a:endCxn id="7" idx="5"/>
          </p:cNvCxnSpPr>
          <p:nvPr/>
        </p:nvCxnSpPr>
        <p:spPr>
          <a:xfrm flipH="1" flipV="1">
            <a:off x="6065445" y="4981327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4"/>
          </p:cNvCxnSpPr>
          <p:nvPr/>
        </p:nvCxnSpPr>
        <p:spPr>
          <a:xfrm flipV="1">
            <a:off x="7012227" y="5023526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0"/>
            <a:endCxn id="10" idx="5"/>
          </p:cNvCxnSpPr>
          <p:nvPr/>
        </p:nvCxnSpPr>
        <p:spPr>
          <a:xfrm flipH="1" flipV="1">
            <a:off x="8030767" y="4981327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0"/>
            <a:endCxn id="9" idx="5"/>
          </p:cNvCxnSpPr>
          <p:nvPr/>
        </p:nvCxnSpPr>
        <p:spPr>
          <a:xfrm flipH="1" flipV="1">
            <a:off x="7375660" y="4981327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0"/>
            <a:endCxn id="9" idx="3"/>
          </p:cNvCxnSpPr>
          <p:nvPr/>
        </p:nvCxnSpPr>
        <p:spPr>
          <a:xfrm flipV="1">
            <a:off x="6402387" y="4981327"/>
            <a:ext cx="769519" cy="6978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95" y="5216077"/>
            <a:ext cx="187429" cy="1508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02" y="5170048"/>
            <a:ext cx="187429" cy="257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68" y="3808279"/>
            <a:ext cx="281469" cy="3145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53" y="1667407"/>
            <a:ext cx="3145144" cy="5790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587488"/>
            <a:ext cx="1256936" cy="23486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9466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In </a:t>
            </a:r>
            <a:r>
              <a:rPr lang="en-US" sz="1800" i="1" dirty="0" smtClean="0"/>
              <a:t>any</a:t>
            </a:r>
            <a:r>
              <a:rPr lang="en-US" sz="1800" dirty="0" smtClean="0"/>
              <a:t> resource selection problem</a:t>
            </a:r>
          </a:p>
          <a:p>
            <a:pPr lvl="1"/>
            <a:r>
              <a:rPr lang="en-US" sz="1600" dirty="0" smtClean="0"/>
              <a:t>with separable global objective</a:t>
            </a:r>
          </a:p>
          <a:p>
            <a:pPr lvl="1"/>
            <a:r>
              <a:rPr lang="en-US" sz="1600" dirty="0" smtClean="0"/>
              <a:t>the problem can be approximated by a distributed approach</a:t>
            </a:r>
          </a:p>
          <a:p>
            <a:pPr lvl="1"/>
            <a:r>
              <a:rPr lang="en-US" sz="1600" dirty="0" smtClean="0"/>
              <a:t>by a using a </a:t>
            </a:r>
            <a:r>
              <a:rPr lang="en-US" sz="1600" u="sng" dirty="0" smtClean="0"/>
              <a:t>non-cooperative</a:t>
            </a:r>
            <a:r>
              <a:rPr lang="en-US" sz="1600" dirty="0" smtClean="0"/>
              <a:t> </a:t>
            </a:r>
            <a:r>
              <a:rPr lang="en-US" sz="1600" u="sng" dirty="0" smtClean="0"/>
              <a:t>cost-sharing</a:t>
            </a:r>
            <a:r>
              <a:rPr lang="en-US" sz="1600" dirty="0" smtClean="0"/>
              <a:t> game.</a:t>
            </a:r>
          </a:p>
          <a:p>
            <a:pPr lvl="1"/>
            <a:r>
              <a:rPr lang="en-US" sz="1600" b="1" dirty="0" smtClean="0"/>
              <a:t>THEN </a:t>
            </a:r>
            <a:r>
              <a:rPr lang="en-US" sz="1600" dirty="0" smtClean="0"/>
              <a:t>the game will be a </a:t>
            </a:r>
            <a:r>
              <a:rPr lang="en-US" sz="1600" u="sng" dirty="0" smtClean="0"/>
              <a:t>potential game</a:t>
            </a:r>
            <a:r>
              <a:rPr lang="en-US" sz="1600" dirty="0" smtClean="0"/>
              <a:t> with guaranteed convergence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with MC cost: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29347" y="4215870"/>
            <a:ext cx="3831771" cy="21658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57936" y="4641070"/>
            <a:ext cx="2807592" cy="481998"/>
            <a:chOff x="5063362" y="3708199"/>
            <a:chExt cx="3248047" cy="557614"/>
          </a:xfrm>
        </p:grpSpPr>
        <p:sp>
          <p:nvSpPr>
            <p:cNvPr id="6" name="Rectangle 5"/>
            <p:cNvSpPr/>
            <p:nvPr/>
          </p:nvSpPr>
          <p:spPr>
            <a:xfrm>
              <a:off x="5063362" y="3708199"/>
              <a:ext cx="3248047" cy="557614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365951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12383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81712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9593" y="3817297"/>
              <a:ext cx="333357" cy="33335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66562" y="5574919"/>
            <a:ext cx="3288421" cy="481998"/>
            <a:chOff x="4841966" y="4845239"/>
            <a:chExt cx="3804309" cy="557614"/>
          </a:xfrm>
        </p:grpSpPr>
        <p:sp>
          <p:nvSpPr>
            <p:cNvPr id="12" name="Rectangle 11"/>
            <p:cNvSpPr/>
            <p:nvPr/>
          </p:nvSpPr>
          <p:spPr>
            <a:xfrm>
              <a:off x="4841966" y="4845239"/>
              <a:ext cx="3804309" cy="557614"/>
            </a:xfrm>
            <a:prstGeom prst="rect">
              <a:avLst/>
            </a:prstGeom>
            <a:solidFill>
              <a:srgbClr val="00B0F0">
                <a:alpha val="5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06336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098716">
              <a:off x="5821244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57912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37005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095643" y="4957368"/>
              <a:ext cx="333357" cy="33335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>
            <a:stCxn id="13" idx="0"/>
            <a:endCxn id="7" idx="3"/>
          </p:cNvCxnSpPr>
          <p:nvPr/>
        </p:nvCxnSpPr>
        <p:spPr>
          <a:xfrm flipV="1">
            <a:off x="5702012" y="4981327"/>
            <a:ext cx="15967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4" idx="1"/>
            <a:endCxn id="7" idx="5"/>
          </p:cNvCxnSpPr>
          <p:nvPr/>
        </p:nvCxnSpPr>
        <p:spPr>
          <a:xfrm flipH="1" flipV="1">
            <a:off x="6065445" y="4981327"/>
            <a:ext cx="226966" cy="705865"/>
          </a:xfrm>
          <a:prstGeom prst="line">
            <a:avLst/>
          </a:prstGeom>
          <a:ln w="22225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4"/>
          </p:cNvCxnSpPr>
          <p:nvPr/>
        </p:nvCxnSpPr>
        <p:spPr>
          <a:xfrm flipV="1">
            <a:off x="7012227" y="5023526"/>
            <a:ext cx="261556" cy="64831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0"/>
            <a:endCxn id="10" idx="5"/>
          </p:cNvCxnSpPr>
          <p:nvPr/>
        </p:nvCxnSpPr>
        <p:spPr>
          <a:xfrm flipH="1" flipV="1">
            <a:off x="8030767" y="4981327"/>
            <a:ext cx="292329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0"/>
            <a:endCxn id="9" idx="5"/>
          </p:cNvCxnSpPr>
          <p:nvPr/>
        </p:nvCxnSpPr>
        <p:spPr>
          <a:xfrm flipH="1" flipV="1">
            <a:off x="7375660" y="4981327"/>
            <a:ext cx="291674" cy="690516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0"/>
            <a:endCxn id="9" idx="3"/>
          </p:cNvCxnSpPr>
          <p:nvPr/>
        </p:nvCxnSpPr>
        <p:spPr>
          <a:xfrm flipV="1">
            <a:off x="6402387" y="4981327"/>
            <a:ext cx="769519" cy="69781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95" y="5216077"/>
            <a:ext cx="187429" cy="1508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02" y="5170048"/>
            <a:ext cx="187429" cy="257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68" y="3808279"/>
            <a:ext cx="281469" cy="3145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587488"/>
            <a:ext cx="1256936" cy="23486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52" y="4798727"/>
            <a:ext cx="1152000" cy="5790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52" y="5739042"/>
            <a:ext cx="1592381" cy="2209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53" y="1667407"/>
            <a:ext cx="3145144" cy="5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8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>
          <a:xfrm>
            <a:off x="114315" y="2018295"/>
            <a:ext cx="3726873" cy="2531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Approach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189759" y="6356351"/>
            <a:ext cx="2057400" cy="365125"/>
          </a:xfrm>
        </p:spPr>
        <p:txBody>
          <a:bodyPr/>
          <a:lstStyle/>
          <a:p>
            <a:pPr>
              <a:defRPr/>
            </a:pPr>
            <a:endParaRPr lang="de-DE" smtClean="0"/>
          </a:p>
          <a:p>
            <a:pPr>
              <a:defRPr/>
            </a:pPr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47" y="2211736"/>
            <a:ext cx="3351301" cy="217214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47802" y="1617081"/>
            <a:ext cx="184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Central Approach</a:t>
            </a:r>
            <a:endParaRPr lang="en-US" b="1" dirty="0"/>
          </a:p>
        </p:txBody>
      </p:sp>
      <p:sp>
        <p:nvSpPr>
          <p:cNvPr id="63" name="Pfeil nach unten 62"/>
          <p:cNvSpPr/>
          <p:nvPr/>
        </p:nvSpPr>
        <p:spPr>
          <a:xfrm rot="16200000">
            <a:off x="4118585" y="3126310"/>
            <a:ext cx="362309" cy="5378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Bild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052" y="1598158"/>
            <a:ext cx="1598437" cy="777397"/>
          </a:xfrm>
          <a:prstGeom prst="rect">
            <a:avLst/>
          </a:prstGeom>
        </p:spPr>
      </p:pic>
      <p:sp>
        <p:nvSpPr>
          <p:cNvPr id="66" name="Textfeld 65"/>
          <p:cNvSpPr txBox="1"/>
          <p:nvPr/>
        </p:nvSpPr>
        <p:spPr>
          <a:xfrm>
            <a:off x="6330432" y="1617081"/>
            <a:ext cx="1859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Shared</a:t>
            </a:r>
          </a:p>
          <a:p>
            <a:r>
              <a:rPr lang="en-US" dirty="0" smtClean="0"/>
              <a:t>CFM Specification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937871" y="2405406"/>
            <a:ext cx="3577479" cy="1967566"/>
            <a:chOff x="4612052" y="2416310"/>
            <a:chExt cx="4044932" cy="2359668"/>
          </a:xfrm>
        </p:grpSpPr>
        <p:sp>
          <p:nvSpPr>
            <p:cNvPr id="83" name="Rechteck 82"/>
            <p:cNvSpPr/>
            <p:nvPr/>
          </p:nvSpPr>
          <p:spPr>
            <a:xfrm>
              <a:off x="4612052" y="2416310"/>
              <a:ext cx="4044932" cy="2359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Zylinder 69"/>
            <p:cNvSpPr/>
            <p:nvPr/>
          </p:nvSpPr>
          <p:spPr>
            <a:xfrm>
              <a:off x="4821963" y="2896672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5175676" y="3251273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5" name="Zylinder 74"/>
            <p:cNvSpPr/>
            <p:nvPr/>
          </p:nvSpPr>
          <p:spPr>
            <a:xfrm>
              <a:off x="6188388" y="2584306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542101" y="2938907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7" name="Zylinder 76"/>
            <p:cNvSpPr/>
            <p:nvPr/>
          </p:nvSpPr>
          <p:spPr>
            <a:xfrm>
              <a:off x="8189114" y="3326502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7931872" y="3649752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9" name="Zylinder 78"/>
            <p:cNvSpPr/>
            <p:nvPr/>
          </p:nvSpPr>
          <p:spPr>
            <a:xfrm>
              <a:off x="5469329" y="4203198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961544" y="4406084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1" name="Zylinder 80"/>
            <p:cNvSpPr/>
            <p:nvPr/>
          </p:nvSpPr>
          <p:spPr>
            <a:xfrm>
              <a:off x="7422415" y="4149244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7094592" y="4116101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85" name="Gerade Verbindung 84"/>
            <p:cNvCxnSpPr>
              <a:stCxn id="71" idx="6"/>
              <a:endCxn id="76" idx="3"/>
            </p:cNvCxnSpPr>
            <p:nvPr/>
          </p:nvCxnSpPr>
          <p:spPr>
            <a:xfrm flipV="1">
              <a:off x="5407688" y="3136942"/>
              <a:ext cx="1168390" cy="23033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>
              <a:stCxn id="76" idx="5"/>
              <a:endCxn id="78" idx="2"/>
            </p:cNvCxnSpPr>
            <p:nvPr/>
          </p:nvCxnSpPr>
          <p:spPr>
            <a:xfrm>
              <a:off x="6740136" y="3136942"/>
              <a:ext cx="1191736" cy="62881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/>
            <p:cNvCxnSpPr>
              <a:stCxn id="82" idx="7"/>
              <a:endCxn id="78" idx="3"/>
            </p:cNvCxnSpPr>
            <p:nvPr/>
          </p:nvCxnSpPr>
          <p:spPr>
            <a:xfrm flipV="1">
              <a:off x="7292627" y="3847787"/>
              <a:ext cx="673222" cy="30229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>
              <a:stCxn id="82" idx="0"/>
              <a:endCxn id="76" idx="4"/>
            </p:cNvCxnSpPr>
            <p:nvPr/>
          </p:nvCxnSpPr>
          <p:spPr>
            <a:xfrm flipH="1" flipV="1">
              <a:off x="6658107" y="3170919"/>
              <a:ext cx="552491" cy="94518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>
              <a:stCxn id="80" idx="6"/>
              <a:endCxn id="82" idx="3"/>
            </p:cNvCxnSpPr>
            <p:nvPr/>
          </p:nvCxnSpPr>
          <p:spPr>
            <a:xfrm flipV="1">
              <a:off x="6193556" y="4314136"/>
              <a:ext cx="935013" cy="2079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>
              <a:stCxn id="71" idx="5"/>
              <a:endCxn id="80" idx="1"/>
            </p:cNvCxnSpPr>
            <p:nvPr/>
          </p:nvCxnSpPr>
          <p:spPr>
            <a:xfrm>
              <a:off x="5373711" y="3449308"/>
              <a:ext cx="621810" cy="9907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01" y="5015391"/>
            <a:ext cx="281469" cy="31458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69" y="5823167"/>
            <a:ext cx="2293334" cy="5790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154430" y="3823808"/>
            <a:ext cx="1650124" cy="694714"/>
            <a:chOff x="7379456" y="4918921"/>
            <a:chExt cx="2226159" cy="845418"/>
          </a:xfrm>
        </p:grpSpPr>
        <p:sp>
          <p:nvSpPr>
            <p:cNvPr id="64" name="Zylinder 63"/>
            <p:cNvSpPr/>
            <p:nvPr/>
          </p:nvSpPr>
          <p:spPr>
            <a:xfrm>
              <a:off x="7379456" y="4918921"/>
              <a:ext cx="287101" cy="42983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7709515" y="4949168"/>
              <a:ext cx="1896100" cy="449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Local Data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449959" y="5498439"/>
              <a:ext cx="232012" cy="232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7778353" y="5395007"/>
              <a:ext cx="736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81062" y="4689336"/>
            <a:ext cx="2934288" cy="1646537"/>
            <a:chOff x="5581062" y="4689336"/>
            <a:chExt cx="2934288" cy="1646537"/>
          </a:xfrm>
        </p:grpSpPr>
        <p:grpSp>
          <p:nvGrpSpPr>
            <p:cNvPr id="16" name="Group 15"/>
            <p:cNvGrpSpPr/>
            <p:nvPr/>
          </p:nvGrpSpPr>
          <p:grpSpPr>
            <a:xfrm>
              <a:off x="5581062" y="4689336"/>
              <a:ext cx="2934288" cy="1646537"/>
              <a:chOff x="3290118" y="4943973"/>
              <a:chExt cx="2934288" cy="1646537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90118" y="4943973"/>
                <a:ext cx="2934288" cy="1646537"/>
              </a:xfrm>
              <a:prstGeom prst="roundRect">
                <a:avLst/>
              </a:prstGeom>
              <a:solidFill>
                <a:srgbClr val="7030A0">
                  <a:alpha val="20000"/>
                </a:srgb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575638" y="5270028"/>
                <a:ext cx="2149994" cy="366423"/>
                <a:chOff x="5063362" y="3708199"/>
                <a:chExt cx="3248047" cy="557614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063362" y="3708199"/>
                  <a:ext cx="3248047" cy="557614"/>
                </a:xfrm>
                <a:prstGeom prst="rect">
                  <a:avLst/>
                </a:prstGeom>
                <a:solidFill>
                  <a:srgbClr val="00B050">
                    <a:alpha val="38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365951" y="3817297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123832" y="3817297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6881712" y="3817297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7639593" y="3817297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3400069" y="5899254"/>
                <a:ext cx="2518202" cy="366423"/>
                <a:chOff x="4841966" y="4845239"/>
                <a:chExt cx="3804309" cy="557614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4841966" y="4845239"/>
                  <a:ext cx="3804309" cy="557614"/>
                </a:xfrm>
                <a:prstGeom prst="rect">
                  <a:avLst/>
                </a:prstGeom>
                <a:solidFill>
                  <a:srgbClr val="00B0F0">
                    <a:alpha val="58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5063363" y="4957368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 rot="1098716">
                  <a:off x="5821244" y="4957368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6579125" y="4957368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337005" y="4957368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095643" y="4957368"/>
                  <a:ext cx="333357" cy="333357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/>
              <p:cNvCxnSpPr>
                <a:stCxn id="42" idx="0"/>
                <a:endCxn id="36" idx="3"/>
              </p:cNvCxnSpPr>
              <p:nvPr/>
            </p:nvCxnSpPr>
            <p:spPr>
              <a:xfrm flipV="1">
                <a:off x="3656949" y="5528697"/>
                <a:ext cx="151298" cy="44424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43" idx="1"/>
                <a:endCxn id="36" idx="5"/>
              </p:cNvCxnSpPr>
              <p:nvPr/>
            </p:nvCxnSpPr>
            <p:spPr>
              <a:xfrm flipH="1" flipV="1">
                <a:off x="3964277" y="5528697"/>
                <a:ext cx="144609" cy="45573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4" idx="0"/>
                <a:endCxn id="38" idx="4"/>
              </p:cNvCxnSpPr>
              <p:nvPr/>
            </p:nvCxnSpPr>
            <p:spPr>
              <a:xfrm flipV="1">
                <a:off x="4660284" y="5560777"/>
                <a:ext cx="229312" cy="41216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6" idx="0"/>
                <a:endCxn id="39" idx="5"/>
              </p:cNvCxnSpPr>
              <p:nvPr/>
            </p:nvCxnSpPr>
            <p:spPr>
              <a:xfrm flipH="1" flipV="1">
                <a:off x="5469279" y="5528697"/>
                <a:ext cx="194840" cy="44424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5" idx="0"/>
                <a:endCxn id="38" idx="5"/>
              </p:cNvCxnSpPr>
              <p:nvPr/>
            </p:nvCxnSpPr>
            <p:spPr>
              <a:xfrm flipH="1" flipV="1">
                <a:off x="4967611" y="5528697"/>
                <a:ext cx="194339" cy="444240"/>
              </a:xfrm>
              <a:prstGeom prst="line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3" idx="0"/>
                <a:endCxn id="38" idx="3"/>
              </p:cNvCxnSpPr>
              <p:nvPr/>
            </p:nvCxnSpPr>
            <p:spPr>
              <a:xfrm flipV="1">
                <a:off x="4193030" y="5528697"/>
                <a:ext cx="618551" cy="4497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2" idx="7"/>
                <a:endCxn id="37" idx="3"/>
              </p:cNvCxnSpPr>
              <p:nvPr/>
            </p:nvCxnSpPr>
            <p:spPr>
              <a:xfrm flipV="1">
                <a:off x="3734964" y="5528697"/>
                <a:ext cx="574951" cy="47632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39" idx="4"/>
              </p:cNvCxnSpPr>
              <p:nvPr/>
            </p:nvCxnSpPr>
            <p:spPr>
              <a:xfrm flipV="1">
                <a:off x="4797835" y="5560777"/>
                <a:ext cx="593429" cy="456724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5" idx="1"/>
                <a:endCxn id="37" idx="5"/>
              </p:cNvCxnSpPr>
              <p:nvPr/>
            </p:nvCxnSpPr>
            <p:spPr>
              <a:xfrm flipH="1" flipV="1">
                <a:off x="4465945" y="5528697"/>
                <a:ext cx="617990" cy="47632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4" idx="1"/>
                <a:endCxn id="37" idx="4"/>
              </p:cNvCxnSpPr>
              <p:nvPr/>
            </p:nvCxnSpPr>
            <p:spPr>
              <a:xfrm flipH="1" flipV="1">
                <a:off x="4387930" y="5560777"/>
                <a:ext cx="194339" cy="444240"/>
              </a:xfrm>
              <a:prstGeom prst="line">
                <a:avLst/>
              </a:prstGeom>
              <a:ln w="12700"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Connector 73"/>
            <p:cNvCxnSpPr>
              <a:stCxn id="46" idx="1"/>
              <a:endCxn id="38" idx="6"/>
            </p:cNvCxnSpPr>
            <p:nvPr/>
          </p:nvCxnSpPr>
          <p:spPr>
            <a:xfrm flipH="1" flipV="1">
              <a:off x="7290870" y="5196611"/>
              <a:ext cx="586178" cy="553769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2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97300" y="2690648"/>
            <a:ext cx="205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1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091" y="331998"/>
            <a:ext cx="6782848" cy="13255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Topology-related excerpt of WSN </a:t>
            </a:r>
            <a:r>
              <a:rPr lang="en-US" sz="2000" dirty="0" err="1" smtClean="0"/>
              <a:t>config</a:t>
            </a:r>
            <a:r>
              <a:rPr lang="en-US" sz="2000" dirty="0" smtClean="0"/>
              <a:t>. space – components and parameters (single node)</a:t>
            </a:r>
            <a:endParaRPr lang="en-US" sz="2000" dirty="0"/>
          </a:p>
        </p:txBody>
      </p:sp>
      <p:sp>
        <p:nvSpPr>
          <p:cNvPr id="3" name="Rechteck 2"/>
          <p:cNvSpPr/>
          <p:nvPr/>
        </p:nvSpPr>
        <p:spPr>
          <a:xfrm>
            <a:off x="381000" y="1520982"/>
            <a:ext cx="4343400" cy="491134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i="1" smtClean="0">
                <a:solidFill>
                  <a:schemeClr val="tx1"/>
                </a:solidFill>
              </a:rPr>
              <a:t>System</a:t>
            </a:r>
            <a:endParaRPr lang="en-US" sz="1600" i="1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895850" y="1520982"/>
            <a:ext cx="4114800" cy="491135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i="1" smtClean="0">
                <a:solidFill>
                  <a:schemeClr val="tx1"/>
                </a:solidFill>
              </a:rPr>
              <a:t>Context</a:t>
            </a:r>
            <a:endParaRPr lang="en-US" sz="1600" i="1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298794" y="2010253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Pattern Matching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911351" y="2010253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Topology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Control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437333" y="2010253"/>
            <a:ext cx="1425608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Topology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Monitoring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280026" y="1895287"/>
            <a:ext cx="291974" cy="291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Rechteck 8"/>
          <p:cNvSpPr/>
          <p:nvPr/>
        </p:nvSpPr>
        <p:spPr>
          <a:xfrm>
            <a:off x="2902077" y="1864266"/>
            <a:ext cx="291974" cy="291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P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524128" y="1833245"/>
            <a:ext cx="291974" cy="291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M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902077" y="1572292"/>
            <a:ext cx="291974" cy="2919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A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226178" y="1934871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Use Case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7445536" y="1934871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Quality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Criteria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488997" y="2527930"/>
            <a:ext cx="1042822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Centralized</a:t>
            </a:r>
            <a:endParaRPr lang="en-US" sz="1600" b="1"/>
          </a:p>
        </p:txBody>
      </p:sp>
      <p:sp>
        <p:nvSpPr>
          <p:cNvPr id="15" name="Textfeld 14"/>
          <p:cNvSpPr txBox="1"/>
          <p:nvPr/>
        </p:nvSpPr>
        <p:spPr>
          <a:xfrm>
            <a:off x="3488997" y="2912106"/>
            <a:ext cx="1026327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sz="1200"/>
              <a:t>Distributed</a:t>
            </a:r>
          </a:p>
        </p:txBody>
      </p:sp>
      <p:sp>
        <p:nvSpPr>
          <p:cNvPr id="16" name="Abgerundete rechteckige Legende 15"/>
          <p:cNvSpPr/>
          <p:nvPr/>
        </p:nvSpPr>
        <p:spPr>
          <a:xfrm>
            <a:off x="3666515" y="3349818"/>
            <a:ext cx="797354" cy="568198"/>
          </a:xfrm>
          <a:prstGeom prst="wedgeRoundRectCallout">
            <a:avLst>
              <a:gd name="adj1" fmla="val -19125"/>
              <a:gd name="adj2" fmla="val -6268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/>
              <a:t>MAKI Seminar</a:t>
            </a:r>
          </a:p>
          <a:p>
            <a:pPr algn="ctr"/>
            <a:r>
              <a:rPr lang="en-US" sz="1100" smtClean="0"/>
              <a:t>2017-05-24</a:t>
            </a:r>
            <a:endParaRPr lang="en-US" sz="1100"/>
          </a:p>
        </p:txBody>
      </p:sp>
      <p:sp>
        <p:nvSpPr>
          <p:cNvPr id="17" name="Textfeld 16"/>
          <p:cNvSpPr txBox="1"/>
          <p:nvPr/>
        </p:nvSpPr>
        <p:spPr>
          <a:xfrm>
            <a:off x="1911351" y="2907616"/>
            <a:ext cx="1206226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Decentralized</a:t>
            </a:r>
            <a:endParaRPr lang="en-US" sz="1600" b="1"/>
          </a:p>
        </p:txBody>
      </p:sp>
      <p:sp>
        <p:nvSpPr>
          <p:cNvPr id="18" name="Textfeld 17"/>
          <p:cNvSpPr txBox="1"/>
          <p:nvPr/>
        </p:nvSpPr>
        <p:spPr>
          <a:xfrm>
            <a:off x="1911350" y="4384504"/>
            <a:ext cx="919108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Clustered</a:t>
            </a:r>
            <a:endParaRPr lang="en-US" sz="1600" b="1"/>
          </a:p>
        </p:txBody>
      </p:sp>
      <p:sp>
        <p:nvSpPr>
          <p:cNvPr id="19" name="Textfeld 18"/>
          <p:cNvSpPr txBox="1"/>
          <p:nvPr/>
        </p:nvSpPr>
        <p:spPr>
          <a:xfrm>
            <a:off x="1911349" y="5171571"/>
            <a:ext cx="1042822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Centralized</a:t>
            </a:r>
            <a:endParaRPr lang="en-US" sz="1600" b="1"/>
          </a:p>
        </p:txBody>
      </p:sp>
      <p:sp>
        <p:nvSpPr>
          <p:cNvPr id="20" name="Textfeld 19"/>
          <p:cNvSpPr txBox="1"/>
          <p:nvPr/>
        </p:nvSpPr>
        <p:spPr>
          <a:xfrm>
            <a:off x="437333" y="2906845"/>
            <a:ext cx="1062433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Continuous</a:t>
            </a:r>
            <a:endParaRPr lang="en-US" sz="1600" b="1" dirty="0"/>
          </a:p>
        </p:txBody>
      </p:sp>
      <p:sp>
        <p:nvSpPr>
          <p:cNvPr id="21" name="Textfeld 20"/>
          <p:cNvSpPr txBox="1"/>
          <p:nvPr/>
        </p:nvSpPr>
        <p:spPr>
          <a:xfrm>
            <a:off x="437333" y="3664063"/>
            <a:ext cx="1052629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On demand</a:t>
            </a:r>
            <a:endParaRPr lang="en-US" sz="1600" b="1"/>
          </a:p>
        </p:txBody>
      </p:sp>
      <p:sp>
        <p:nvSpPr>
          <p:cNvPr id="22" name="Textfeld 21"/>
          <p:cNvSpPr txBox="1"/>
          <p:nvPr/>
        </p:nvSpPr>
        <p:spPr>
          <a:xfrm>
            <a:off x="7411497" y="2452548"/>
            <a:ext cx="1485641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Energy efficiency</a:t>
            </a:r>
            <a:endParaRPr lang="en-US" sz="1600" b="1"/>
          </a:p>
        </p:txBody>
      </p:sp>
      <p:sp>
        <p:nvSpPr>
          <p:cNvPr id="23" name="Textfeld 22"/>
          <p:cNvSpPr txBox="1"/>
          <p:nvPr/>
        </p:nvSpPr>
        <p:spPr>
          <a:xfrm>
            <a:off x="7411497" y="2876526"/>
            <a:ext cx="1219124" cy="5107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Measurement</a:t>
            </a:r>
            <a:br>
              <a:rPr lang="en-US" sz="1200" b="1" smtClean="0"/>
            </a:br>
            <a:r>
              <a:rPr lang="en-US" sz="1200" b="1" smtClean="0"/>
              <a:t>accuracy</a:t>
            </a:r>
            <a:endParaRPr lang="en-US" sz="1600" b="1"/>
          </a:p>
        </p:txBody>
      </p:sp>
      <p:sp>
        <p:nvSpPr>
          <p:cNvPr id="24" name="Textfeld 23"/>
          <p:cNvSpPr txBox="1"/>
          <p:nvPr/>
        </p:nvSpPr>
        <p:spPr>
          <a:xfrm>
            <a:off x="7411497" y="3580287"/>
            <a:ext cx="1477471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Max. Robustness</a:t>
            </a:r>
            <a:endParaRPr lang="en-US" sz="1600" b="1"/>
          </a:p>
        </p:txBody>
      </p:sp>
      <p:sp>
        <p:nvSpPr>
          <p:cNvPr id="25" name="Textfeld 24"/>
          <p:cNvSpPr txBox="1"/>
          <p:nvPr/>
        </p:nvSpPr>
        <p:spPr>
          <a:xfrm>
            <a:off x="5226178" y="2450116"/>
            <a:ext cx="841119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Tracking</a:t>
            </a:r>
            <a:endParaRPr lang="en-US" sz="1600" b="1"/>
          </a:p>
        </p:txBody>
      </p:sp>
      <p:sp>
        <p:nvSpPr>
          <p:cNvPr id="26" name="Textfeld 25"/>
          <p:cNvSpPr txBox="1"/>
          <p:nvPr/>
        </p:nvSpPr>
        <p:spPr>
          <a:xfrm>
            <a:off x="5226178" y="3079516"/>
            <a:ext cx="1304266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Data collection</a:t>
            </a:r>
            <a:endParaRPr lang="en-US" sz="1600" b="1"/>
          </a:p>
        </p:txBody>
      </p:sp>
      <p:sp>
        <p:nvSpPr>
          <p:cNvPr id="27" name="Ellipse 26"/>
          <p:cNvSpPr/>
          <p:nvPr/>
        </p:nvSpPr>
        <p:spPr>
          <a:xfrm>
            <a:off x="7411497" y="4428025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Node mobility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226178" y="2802517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e.g., wildlife, wild fire, person</a:t>
            </a:r>
            <a:endParaRPr lang="en-US" sz="1100"/>
          </a:p>
        </p:txBody>
      </p:sp>
      <p:sp>
        <p:nvSpPr>
          <p:cNvPr id="29" name="Textfeld 28"/>
          <p:cNvSpPr txBox="1"/>
          <p:nvPr/>
        </p:nvSpPr>
        <p:spPr>
          <a:xfrm>
            <a:off x="5226178" y="3420035"/>
            <a:ext cx="1810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e.g., structural monitoring,</a:t>
            </a:r>
          </a:p>
          <a:p>
            <a:r>
              <a:rPr lang="en-US" sz="1100" smtClean="0"/>
              <a:t>temperature, …</a:t>
            </a:r>
            <a:endParaRPr lang="en-US" sz="1100"/>
          </a:p>
        </p:txBody>
      </p:sp>
      <p:sp>
        <p:nvSpPr>
          <p:cNvPr id="30" name="Ellipse 29"/>
          <p:cNvSpPr/>
          <p:nvPr/>
        </p:nvSpPr>
        <p:spPr>
          <a:xfrm>
            <a:off x="5226178" y="4428024"/>
            <a:ext cx="1282700" cy="4398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</a:rPr>
              <a:t>Node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capability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5226177" y="4961128"/>
            <a:ext cx="1245442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Position avail.</a:t>
            </a:r>
            <a:endParaRPr lang="en-US" sz="1600" b="1"/>
          </a:p>
        </p:txBody>
      </p:sp>
      <p:sp>
        <p:nvSpPr>
          <p:cNvPr id="33" name="Textfeld 32"/>
          <p:cNvSpPr txBox="1"/>
          <p:nvPr/>
        </p:nvSpPr>
        <p:spPr>
          <a:xfrm>
            <a:off x="5226176" y="5414211"/>
            <a:ext cx="1547733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Energy level avail.</a:t>
            </a:r>
            <a:endParaRPr lang="en-US" sz="1600" b="1"/>
          </a:p>
        </p:txBody>
      </p:sp>
      <p:sp>
        <p:nvSpPr>
          <p:cNvPr id="34" name="Textfeld 33"/>
          <p:cNvSpPr txBox="1"/>
          <p:nvPr/>
        </p:nvSpPr>
        <p:spPr>
          <a:xfrm>
            <a:off x="421232" y="6155332"/>
            <a:ext cx="3518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+ e.g., power control, network coding scheme, …</a:t>
            </a:r>
            <a:endParaRPr lang="en-US" sz="1200"/>
          </a:p>
        </p:txBody>
      </p:sp>
      <p:sp>
        <p:nvSpPr>
          <p:cNvPr id="35" name="Sechseck 34"/>
          <p:cNvSpPr/>
          <p:nvPr/>
        </p:nvSpPr>
        <p:spPr>
          <a:xfrm>
            <a:off x="1904683" y="2532520"/>
            <a:ext cx="1227954" cy="297181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TC period [s]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7" name="Sechseck 36"/>
          <p:cNvSpPr/>
          <p:nvPr/>
        </p:nvSpPr>
        <p:spPr>
          <a:xfrm>
            <a:off x="519337" y="3309840"/>
            <a:ext cx="1227954" cy="29718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TM period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995646" y="3296745"/>
            <a:ext cx="439820" cy="2275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en-US" sz="1100" smtClean="0"/>
              <a:t>kTC</a:t>
            </a:r>
            <a:endParaRPr lang="en-US" sz="1100"/>
          </a:p>
        </p:txBody>
      </p:sp>
      <p:sp>
        <p:nvSpPr>
          <p:cNvPr id="39" name="Sechseck 38"/>
          <p:cNvSpPr/>
          <p:nvPr/>
        </p:nvSpPr>
        <p:spPr>
          <a:xfrm>
            <a:off x="2454762" y="3272381"/>
            <a:ext cx="415437" cy="29718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k[ℝ]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995646" y="3655891"/>
            <a:ext cx="449837" cy="2275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en-US" sz="1100" smtClean="0"/>
              <a:t>l*-kTC</a:t>
            </a:r>
            <a:endParaRPr lang="en-US" sz="1100"/>
          </a:p>
        </p:txBody>
      </p:sp>
      <p:sp>
        <p:nvSpPr>
          <p:cNvPr id="43" name="Textfeld 42"/>
          <p:cNvSpPr txBox="1"/>
          <p:nvPr/>
        </p:nvSpPr>
        <p:spPr>
          <a:xfrm>
            <a:off x="1995646" y="3998411"/>
            <a:ext cx="439820" cy="2275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en-US" sz="1100" smtClean="0"/>
              <a:t>Yao</a:t>
            </a:r>
            <a:endParaRPr lang="en-US" sz="1100"/>
          </a:p>
        </p:txBody>
      </p:sp>
      <p:sp>
        <p:nvSpPr>
          <p:cNvPr id="44" name="Sechseck 43"/>
          <p:cNvSpPr/>
          <p:nvPr/>
        </p:nvSpPr>
        <p:spPr>
          <a:xfrm>
            <a:off x="2454763" y="3967597"/>
            <a:ext cx="505016" cy="29718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n</a:t>
            </a:r>
            <a:r>
              <a:rPr lang="en-US" sz="1100" baseline="-25000" smtClean="0">
                <a:solidFill>
                  <a:schemeClr val="tx1"/>
                </a:solidFill>
              </a:rPr>
              <a:t>c</a:t>
            </a:r>
            <a:r>
              <a:rPr lang="en-US" sz="1100" smtClean="0">
                <a:solidFill>
                  <a:schemeClr val="tx1"/>
                </a:solidFill>
              </a:rPr>
              <a:t>[ℕ]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1995646" y="4844749"/>
            <a:ext cx="633254" cy="2275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en-US" sz="1100" smtClean="0"/>
              <a:t>LEACH</a:t>
            </a:r>
            <a:endParaRPr lang="en-US" sz="1100"/>
          </a:p>
        </p:txBody>
      </p:sp>
      <p:sp>
        <p:nvSpPr>
          <p:cNvPr id="46" name="Textfeld 45"/>
          <p:cNvSpPr txBox="1"/>
          <p:nvPr/>
        </p:nvSpPr>
        <p:spPr>
          <a:xfrm>
            <a:off x="1995646" y="5636349"/>
            <a:ext cx="1064780" cy="4147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pPr algn="ctr"/>
            <a:r>
              <a:rPr lang="en-US" sz="1100" dirty="0" smtClean="0"/>
              <a:t>Global</a:t>
            </a:r>
            <a:br>
              <a:rPr lang="en-US" sz="1100" dirty="0" smtClean="0"/>
            </a:br>
            <a:r>
              <a:rPr lang="en-US" sz="1100" dirty="0" smtClean="0"/>
              <a:t>Spanning Tree</a:t>
            </a:r>
            <a:endParaRPr lang="en-US" sz="1100" dirty="0"/>
          </a:p>
        </p:txBody>
      </p:sp>
      <p:sp>
        <p:nvSpPr>
          <p:cNvPr id="47" name="Textfeld 46"/>
          <p:cNvSpPr txBox="1"/>
          <p:nvPr/>
        </p:nvSpPr>
        <p:spPr>
          <a:xfrm>
            <a:off x="7411497" y="4041174"/>
            <a:ext cx="1243807" cy="30646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smtClean="0"/>
              <a:t>Low overhead</a:t>
            </a:r>
            <a:endParaRPr lang="en-US" sz="1600" b="1"/>
          </a:p>
        </p:txBody>
      </p:sp>
      <p:sp>
        <p:nvSpPr>
          <p:cNvPr id="48" name="Sechseck 47"/>
          <p:cNvSpPr/>
          <p:nvPr/>
        </p:nvSpPr>
        <p:spPr>
          <a:xfrm>
            <a:off x="442161" y="2532520"/>
            <a:ext cx="1227954" cy="297181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View size [ℕ] 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9" name="Sechseck 48"/>
          <p:cNvSpPr/>
          <p:nvPr/>
        </p:nvSpPr>
        <p:spPr>
          <a:xfrm>
            <a:off x="2467327" y="3629270"/>
            <a:ext cx="415437" cy="29718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k[ℝ]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0" name="Sechseck 49"/>
          <p:cNvSpPr/>
          <p:nvPr/>
        </p:nvSpPr>
        <p:spPr>
          <a:xfrm>
            <a:off x="2902077" y="3629270"/>
            <a:ext cx="415437" cy="29718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smtClean="0">
                <a:solidFill>
                  <a:schemeClr val="tx1"/>
                </a:solidFill>
              </a:rPr>
              <a:t>a[ℝ]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51" name="Sechseck 50"/>
          <p:cNvSpPr/>
          <p:nvPr/>
        </p:nvSpPr>
        <p:spPr>
          <a:xfrm>
            <a:off x="7411497" y="4914220"/>
            <a:ext cx="1227954" cy="297181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Speed [m/s]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Sechseck 52"/>
          <p:cNvSpPr/>
          <p:nvPr/>
        </p:nvSpPr>
        <p:spPr>
          <a:xfrm>
            <a:off x="5226175" y="5821812"/>
            <a:ext cx="2412875" cy="297181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Local view storage [Nodes]</a:t>
            </a:r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5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7" y="325662"/>
            <a:ext cx="6707022" cy="1325563"/>
          </a:xfrm>
        </p:spPr>
        <p:txBody>
          <a:bodyPr/>
          <a:lstStyle/>
          <a:p>
            <a:r>
              <a:rPr lang="en-US" dirty="0"/>
              <a:t>Topology-related excerpt of WSN </a:t>
            </a:r>
            <a:r>
              <a:rPr lang="en-US" dirty="0" err="1"/>
              <a:t>config</a:t>
            </a:r>
            <a:r>
              <a:rPr lang="en-US" dirty="0"/>
              <a:t>. space – </a:t>
            </a:r>
            <a:r>
              <a:rPr lang="en-US" dirty="0" smtClean="0"/>
              <a:t>constraints (single </a:t>
            </a:r>
            <a:r>
              <a:rPr lang="en-US" dirty="0"/>
              <a:t>node)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  <a:buNone/>
            </a:pPr>
            <a:endParaRPr lang="en-US" sz="1800" b="1" dirty="0" smtClean="0"/>
          </a:p>
          <a:p>
            <a:pPr marL="0" indent="0">
              <a:buClr>
                <a:schemeClr val="tx2"/>
              </a:buClr>
              <a:buNone/>
            </a:pPr>
            <a:endParaRPr lang="en-US" sz="1800" b="1" dirty="0" smtClean="0"/>
          </a:p>
          <a:p>
            <a:pPr>
              <a:buClr>
                <a:schemeClr val="tx2"/>
              </a:buClr>
            </a:pPr>
            <a:r>
              <a:rPr lang="en-US" sz="1800" b="1" dirty="0" smtClean="0"/>
              <a:t>Attribute value restrictions</a:t>
            </a:r>
            <a:r>
              <a:rPr lang="en-US" sz="1800" dirty="0" smtClean="0"/>
              <a:t>, e.g., sensible TC parameter values</a:t>
            </a:r>
          </a:p>
          <a:p>
            <a:pPr>
              <a:buClr>
                <a:schemeClr val="tx2"/>
              </a:buClr>
            </a:pPr>
            <a:endParaRPr lang="en-US" sz="1800" dirty="0" smtClean="0"/>
          </a:p>
          <a:p>
            <a:pPr>
              <a:buClr>
                <a:schemeClr val="tx2"/>
              </a:buClr>
            </a:pPr>
            <a:r>
              <a:rPr lang="en-US" sz="1800" b="1" dirty="0" smtClean="0"/>
              <a:t>Functional dependencies</a:t>
            </a:r>
            <a:r>
              <a:rPr lang="en-US" sz="1800" dirty="0" smtClean="0"/>
              <a:t>, e.g., auxiliary information for l*-</a:t>
            </a:r>
            <a:r>
              <a:rPr lang="en-US" sz="1800" dirty="0" err="1" smtClean="0"/>
              <a:t>kTC</a:t>
            </a:r>
            <a:endParaRPr lang="en-US" sz="1800" b="1" dirty="0" smtClean="0"/>
          </a:p>
          <a:p>
            <a:pPr>
              <a:buClr>
                <a:schemeClr val="tx2"/>
              </a:buClr>
            </a:pPr>
            <a:endParaRPr lang="en-US" sz="1800" b="1" dirty="0" smtClean="0"/>
          </a:p>
          <a:p>
            <a:pPr lvl="1"/>
            <a:endParaRPr lang="en-US" sz="1600" dirty="0" smtClean="0"/>
          </a:p>
          <a:p>
            <a:endParaRPr lang="en-US" sz="1800" b="1" dirty="0" smtClean="0"/>
          </a:p>
          <a:p>
            <a:r>
              <a:rPr lang="en-US" sz="1800" b="1" dirty="0" smtClean="0"/>
              <a:t>Resource restrictions</a:t>
            </a:r>
            <a:r>
              <a:rPr lang="en-US" sz="1800" dirty="0" smtClean="0"/>
              <a:t>, e.g., pattern matching (       )</a:t>
            </a:r>
          </a:p>
          <a:p>
            <a:pPr marL="3429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					</a:t>
            </a:r>
            <a:endParaRPr lang="en-US" sz="1600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470900" y="4228025"/>
            <a:ext cx="6823279" cy="1464862"/>
            <a:chOff x="1206625" y="2832502"/>
            <a:chExt cx="6528776" cy="1188974"/>
          </a:xfrm>
        </p:grpSpPr>
        <p:sp>
          <p:nvSpPr>
            <p:cNvPr id="7" name="Rechteck 6"/>
            <p:cNvSpPr/>
            <p:nvPr/>
          </p:nvSpPr>
          <p:spPr>
            <a:xfrm>
              <a:off x="3682913" y="3724295"/>
              <a:ext cx="1308187" cy="1998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 indent="-457200"/>
              <a:r>
                <a:rPr lang="en-US" sz="1600"/>
                <a:t>&lt; 2 hops </a:t>
              </a:r>
              <a:r>
                <a:rPr lang="en-US" sz="1600" smtClean="0"/>
                <a:t>&amp;&amp;</a:t>
              </a:r>
              <a:endParaRPr lang="en-US" sz="1600"/>
            </a:p>
          </p:txBody>
        </p:sp>
        <p:sp>
          <p:nvSpPr>
            <p:cNvPr id="8" name="Rechteck 7"/>
            <p:cNvSpPr/>
            <p:nvPr/>
          </p:nvSpPr>
          <p:spPr>
            <a:xfrm>
              <a:off x="6197682" y="3678128"/>
              <a:ext cx="255020" cy="2498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 indent="-457200"/>
              <a:r>
                <a:rPr lang="en-US" sz="2000" b="1" smtClean="0"/>
                <a:t>⇒</a:t>
              </a:r>
              <a:endParaRPr lang="en-US" sz="2000" b="1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6452701" y="3238265"/>
              <a:ext cx="1282700" cy="734778"/>
              <a:chOff x="6299022" y="3238265"/>
              <a:chExt cx="1282700" cy="734778"/>
            </a:xfrm>
          </p:grpSpPr>
          <p:sp>
            <p:nvSpPr>
              <p:cNvPr id="9" name="Ellipse 8"/>
              <p:cNvSpPr/>
              <p:nvPr/>
            </p:nvSpPr>
            <p:spPr>
              <a:xfrm>
                <a:off x="6299022" y="3238265"/>
                <a:ext cx="1282700" cy="4398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Pattern Matching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6415794" y="3724295"/>
                <a:ext cx="903113" cy="24874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400" b="1"/>
                </a:lvl1pPr>
              </a:lstStyle>
              <a:p>
                <a:r>
                  <a:rPr lang="en-US" sz="1200" b="0"/>
                  <a:t>Distributed</a:t>
                </a:r>
              </a:p>
            </p:txBody>
          </p:sp>
        </p:grpSp>
        <p:grpSp>
          <p:nvGrpSpPr>
            <p:cNvPr id="14" name="Gruppieren 13"/>
            <p:cNvGrpSpPr/>
            <p:nvPr/>
          </p:nvGrpSpPr>
          <p:grpSpPr>
            <a:xfrm>
              <a:off x="1206625" y="3300666"/>
              <a:ext cx="2412875" cy="720810"/>
              <a:chOff x="1206625" y="3135254"/>
              <a:chExt cx="2412875" cy="720810"/>
            </a:xfrm>
          </p:grpSpPr>
          <p:sp>
            <p:nvSpPr>
              <p:cNvPr id="5" name="Sechseck 4"/>
              <p:cNvSpPr/>
              <p:nvPr/>
            </p:nvSpPr>
            <p:spPr>
              <a:xfrm>
                <a:off x="1206625" y="3558883"/>
                <a:ext cx="2412875" cy="297181"/>
              </a:xfrm>
              <a:prstGeom prst="hexag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</a:rPr>
                  <a:t>Local view storage [Nodes]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1771712" y="3135254"/>
                <a:ext cx="1282700" cy="4398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Node</a:t>
                </a:r>
                <a:br>
                  <a:rPr lang="en-US" sz="1200" smtClean="0">
                    <a:solidFill>
                      <a:schemeClr val="bg1"/>
                    </a:solidFill>
                  </a:rPr>
                </a:br>
                <a:r>
                  <a:rPr lang="en-US" sz="1200" smtClean="0">
                    <a:solidFill>
                      <a:schemeClr val="bg1"/>
                    </a:solidFill>
                  </a:rPr>
                  <a:t>capability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uppieren 12"/>
            <p:cNvGrpSpPr/>
            <p:nvPr/>
          </p:nvGrpSpPr>
          <p:grpSpPr>
            <a:xfrm>
              <a:off x="4874224" y="3268197"/>
              <a:ext cx="1282700" cy="670808"/>
              <a:chOff x="4606882" y="3102785"/>
              <a:chExt cx="1282700" cy="670808"/>
            </a:xfrm>
          </p:grpSpPr>
          <p:sp>
            <p:nvSpPr>
              <p:cNvPr id="6" name="Textfeld 5"/>
              <p:cNvSpPr txBox="1"/>
              <p:nvPr/>
            </p:nvSpPr>
            <p:spPr>
              <a:xfrm>
                <a:off x="4991100" y="3575117"/>
                <a:ext cx="439820" cy="19847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lIns="18000" tIns="18000" rIns="18000" bIns="18000" rtlCol="0">
                <a:spAutoFit/>
              </a:bodyPr>
              <a:lstStyle/>
              <a:p>
                <a:pPr algn="ctr"/>
                <a:r>
                  <a:rPr lang="en-US" sz="1200" smtClean="0"/>
                  <a:t>kTC</a:t>
                </a:r>
                <a:endParaRPr lang="en-US" sz="12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606882" y="3102785"/>
                <a:ext cx="1282700" cy="4398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Topology</a:t>
                </a:r>
                <a:br>
                  <a:rPr lang="en-US" sz="1200" smtClean="0">
                    <a:solidFill>
                      <a:schemeClr val="bg1"/>
                    </a:solidFill>
                  </a:rPr>
                </a:br>
                <a:r>
                  <a:rPr lang="en-US" sz="1200" smtClean="0">
                    <a:solidFill>
                      <a:schemeClr val="bg1"/>
                    </a:solidFill>
                  </a:rPr>
                  <a:t>Control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Rechteck 15"/>
            <p:cNvSpPr/>
            <p:nvPr/>
          </p:nvSpPr>
          <p:spPr>
            <a:xfrm>
              <a:off x="5905708" y="2832502"/>
              <a:ext cx="291974" cy="2919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718628" y="3286960"/>
            <a:ext cx="3886872" cy="821712"/>
            <a:chOff x="8327751" y="1477458"/>
            <a:chExt cx="3886872" cy="821712"/>
          </a:xfrm>
        </p:grpSpPr>
        <p:grpSp>
          <p:nvGrpSpPr>
            <p:cNvPr id="26" name="Gruppieren 25"/>
            <p:cNvGrpSpPr/>
            <p:nvPr/>
          </p:nvGrpSpPr>
          <p:grpSpPr>
            <a:xfrm>
              <a:off x="10931923" y="1477458"/>
              <a:ext cx="1282700" cy="821712"/>
              <a:chOff x="10931923" y="1477458"/>
              <a:chExt cx="1282700" cy="821712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10931923" y="1477458"/>
                <a:ext cx="1282700" cy="4398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bg1"/>
                    </a:solidFill>
                  </a:rPr>
                  <a:t>Use Case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feld 20"/>
              <p:cNvSpPr txBox="1"/>
              <p:nvPr/>
            </p:nvSpPr>
            <p:spPr>
              <a:xfrm>
                <a:off x="10931923" y="1992703"/>
                <a:ext cx="1212762" cy="306467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smtClean="0"/>
                  <a:t>Data collection</a:t>
                </a:r>
                <a:endParaRPr lang="en-US" sz="1200"/>
              </a:p>
            </p:txBody>
          </p:sp>
        </p:grpSp>
        <p:grpSp>
          <p:nvGrpSpPr>
            <p:cNvPr id="25" name="Gruppieren 24"/>
            <p:cNvGrpSpPr/>
            <p:nvPr/>
          </p:nvGrpSpPr>
          <p:grpSpPr>
            <a:xfrm>
              <a:off x="8327751" y="1552840"/>
              <a:ext cx="1282700" cy="713243"/>
              <a:chOff x="7617096" y="1552840"/>
              <a:chExt cx="1282700" cy="713243"/>
            </a:xfrm>
          </p:grpSpPr>
          <p:sp>
            <p:nvSpPr>
              <p:cNvPr id="19" name="Ellipse 18"/>
              <p:cNvSpPr/>
              <p:nvPr/>
            </p:nvSpPr>
            <p:spPr>
              <a:xfrm>
                <a:off x="7617096" y="1552840"/>
                <a:ext cx="1282700" cy="4398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</a:rPr>
                  <a:t>Topology</a:t>
                </a:r>
                <a:br>
                  <a:rPr lang="en-US" sz="1200" dirty="0" smtClean="0">
                    <a:solidFill>
                      <a:schemeClr val="bg1"/>
                    </a:solidFill>
                  </a:rPr>
                </a:br>
                <a:r>
                  <a:rPr lang="en-US" sz="1200" dirty="0" smtClean="0">
                    <a:solidFill>
                      <a:schemeClr val="bg1"/>
                    </a:solidFill>
                  </a:rPr>
                  <a:t>Control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feld 22"/>
              <p:cNvSpPr txBox="1"/>
              <p:nvPr/>
            </p:nvSpPr>
            <p:spPr>
              <a:xfrm>
                <a:off x="8007166" y="2021553"/>
                <a:ext cx="485127" cy="24453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18000" tIns="18000" rIns="18000" bIns="18000" rtlCol="0">
                <a:spAutoFit/>
              </a:bodyPr>
              <a:lstStyle/>
              <a:p>
                <a:r>
                  <a:rPr lang="en-US" sz="1200" smtClean="0"/>
                  <a:t>l*-kTC</a:t>
                </a:r>
                <a:endParaRPr lang="en-US" sz="1200"/>
              </a:p>
            </p:txBody>
          </p:sp>
        </p:grpSp>
        <p:sp>
          <p:nvSpPr>
            <p:cNvPr id="24" name="Rechteck 23"/>
            <p:cNvSpPr/>
            <p:nvPr/>
          </p:nvSpPr>
          <p:spPr>
            <a:xfrm>
              <a:off x="9397999" y="1915877"/>
              <a:ext cx="149527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 indent="-457200" algn="ctr"/>
              <a:r>
                <a:rPr lang="en-US" sz="1200" smtClean="0"/>
                <a:t>≪requires≫</a:t>
              </a:r>
              <a:endParaRPr lang="en-US" sz="1200"/>
            </a:p>
          </p:txBody>
        </p:sp>
        <p:cxnSp>
          <p:nvCxnSpPr>
            <p:cNvPr id="28" name="Gerade Verbindung mit Pfeil 27"/>
            <p:cNvCxnSpPr>
              <a:stCxn id="23" idx="3"/>
              <a:endCxn id="21" idx="1"/>
            </p:cNvCxnSpPr>
            <p:nvPr/>
          </p:nvCxnSpPr>
          <p:spPr>
            <a:xfrm>
              <a:off x="9202948" y="2143818"/>
              <a:ext cx="1728975" cy="21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3118410" y="2634804"/>
            <a:ext cx="1513711" cy="307777"/>
            <a:chOff x="3619500" y="3103590"/>
            <a:chExt cx="1513711" cy="307777"/>
          </a:xfrm>
        </p:grpSpPr>
        <p:sp>
          <p:nvSpPr>
            <p:cNvPr id="4" name="Sechseck 3"/>
            <p:cNvSpPr/>
            <p:nvPr/>
          </p:nvSpPr>
          <p:spPr>
            <a:xfrm>
              <a:off x="3619500" y="3103590"/>
              <a:ext cx="515263" cy="297181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</a:rPr>
                <a:t>k[ℝ]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Rechteck 30"/>
            <p:cNvSpPr/>
            <p:nvPr/>
          </p:nvSpPr>
          <p:spPr>
            <a:xfrm>
              <a:off x="4090938" y="3103590"/>
              <a:ext cx="10422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smtClean="0"/>
                <a:t> ∈ [</a:t>
              </a:r>
              <a:r>
                <a:rPr lang="en-US" sz="1400"/>
                <a:t>1, 1.41]</a:t>
              </a:r>
            </a:p>
          </p:txBody>
        </p:sp>
      </p:grpSp>
      <p:sp>
        <p:nvSpPr>
          <p:cNvPr id="33" name="Abgerundetes Rechteck 32"/>
          <p:cNvSpPr/>
          <p:nvPr/>
        </p:nvSpPr>
        <p:spPr>
          <a:xfrm>
            <a:off x="564084" y="1655801"/>
            <a:ext cx="8014246" cy="5987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2"/>
              </a:buClr>
            </a:pPr>
            <a:r>
              <a:rPr lang="en-US" b="1" smtClean="0"/>
              <a:t>Not all components and attribute values can be consistently combined!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4031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bgerundetes Rechteck 72"/>
          <p:cNvSpPr/>
          <p:nvPr/>
        </p:nvSpPr>
        <p:spPr>
          <a:xfrm>
            <a:off x="1741927" y="3241976"/>
            <a:ext cx="2692050" cy="6064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Topology Control </a:t>
            </a:r>
            <a:r>
              <a:rPr lang="en-US" sz="2000" dirty="0" smtClean="0"/>
              <a:t>to </a:t>
            </a:r>
            <a:r>
              <a:rPr lang="en-US" sz="2000" dirty="0"/>
              <a:t>Improve Energy Consumption and </a:t>
            </a:r>
            <a:r>
              <a:rPr lang="en-US" sz="2000" dirty="0" smtClean="0"/>
              <a:t>Robustness of </a:t>
            </a:r>
            <a:r>
              <a:rPr lang="en-US" sz="2000" dirty="0"/>
              <a:t>Communication Systems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509" y="3901042"/>
            <a:ext cx="2411881" cy="241188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5" y="3965827"/>
            <a:ext cx="2487644" cy="248764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43588" y="5870277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Sensor node</a:t>
            </a:r>
            <a:endParaRPr lang="en-US" sz="1600" dirty="0"/>
          </a:p>
        </p:txBody>
      </p:sp>
      <p:sp>
        <p:nvSpPr>
          <p:cNvPr id="9" name="Textfeld 8"/>
          <p:cNvSpPr txBox="1"/>
          <p:nvPr/>
        </p:nvSpPr>
        <p:spPr>
          <a:xfrm>
            <a:off x="243588" y="5521093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Communication link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106428" y="6009223"/>
            <a:ext cx="91440" cy="9144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3" name="Gerade Verbindung 12"/>
          <p:cNvCxnSpPr/>
          <p:nvPr/>
        </p:nvCxnSpPr>
        <p:spPr>
          <a:xfrm>
            <a:off x="83568" y="5705759"/>
            <a:ext cx="13716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feil nach rechts 14"/>
          <p:cNvSpPr/>
          <p:nvPr/>
        </p:nvSpPr>
        <p:spPr>
          <a:xfrm>
            <a:off x="4854486" y="1654361"/>
            <a:ext cx="445770" cy="845820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Abgerundetes Rechteck 52"/>
          <p:cNvSpPr/>
          <p:nvPr/>
        </p:nvSpPr>
        <p:spPr>
          <a:xfrm>
            <a:off x="1741926" y="1640253"/>
            <a:ext cx="1192481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59" name="Abgerundetes Rechteck 58"/>
          <p:cNvSpPr/>
          <p:nvPr/>
        </p:nvSpPr>
        <p:spPr>
          <a:xfrm>
            <a:off x="3047425" y="1913662"/>
            <a:ext cx="147157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</a:t>
            </a:r>
            <a:endParaRPr lang="en-US" sz="1200" dirty="0"/>
          </a:p>
        </p:txBody>
      </p:sp>
      <p:sp>
        <p:nvSpPr>
          <p:cNvPr id="61" name="Abgerundetes Rechteck 60"/>
          <p:cNvSpPr/>
          <p:nvPr/>
        </p:nvSpPr>
        <p:spPr>
          <a:xfrm>
            <a:off x="1741927" y="1899814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Density: high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3" name="Abgerundetes Rechteck 62"/>
          <p:cNvSpPr/>
          <p:nvPr/>
        </p:nvSpPr>
        <p:spPr>
          <a:xfrm>
            <a:off x="1741926" y="2157194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Mobility: high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1741926" y="2414574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100" dirty="0" smtClean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5" name="Abgerundetes Rechteck 64"/>
          <p:cNvSpPr/>
          <p:nvPr/>
        </p:nvSpPr>
        <p:spPr>
          <a:xfrm>
            <a:off x="3047424" y="2173223"/>
            <a:ext cx="1471575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mtClean="0">
                <a:solidFill>
                  <a:schemeClr val="tx1"/>
                </a:solidFill>
              </a:rPr>
              <a:t>Aggressiveness: </a:t>
            </a:r>
            <a:r>
              <a:rPr lang="en-US" sz="1050" dirty="0" smtClean="0">
                <a:solidFill>
                  <a:schemeClr val="tx1"/>
                </a:solidFill>
              </a:rPr>
              <a:t>low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9" name="Abgerundetes Rechteck 68"/>
          <p:cNvSpPr/>
          <p:nvPr/>
        </p:nvSpPr>
        <p:spPr>
          <a:xfrm>
            <a:off x="3047425" y="2430603"/>
            <a:ext cx="1471574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Update interval: 1s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3047424" y="2687983"/>
            <a:ext cx="1471575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100" dirty="0" smtClean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43588" y="1730964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Adaptation</a:t>
            </a:r>
          </a:p>
          <a:p>
            <a:r>
              <a:rPr lang="en-US" sz="1600" dirty="0" smtClean="0"/>
              <a:t>Logic</a:t>
            </a:r>
            <a:endParaRPr lang="en-US" sz="1600" dirty="0"/>
          </a:p>
        </p:txBody>
      </p:sp>
      <p:sp>
        <p:nvSpPr>
          <p:cNvPr id="72" name="Textfeld 71"/>
          <p:cNvSpPr txBox="1"/>
          <p:nvPr/>
        </p:nvSpPr>
        <p:spPr>
          <a:xfrm>
            <a:off x="243588" y="3271799"/>
            <a:ext cx="126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Managed</a:t>
            </a:r>
          </a:p>
          <a:p>
            <a:r>
              <a:rPr lang="en-US" sz="1600" dirty="0" smtClean="0"/>
              <a:t>Resources</a:t>
            </a:r>
          </a:p>
          <a:p>
            <a:r>
              <a:rPr lang="en-US" sz="1600" i="1" dirty="0" smtClean="0"/>
              <a:t>(=Topology)</a:t>
            </a:r>
            <a:endParaRPr lang="en-US" sz="1600" i="1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99" y="3269750"/>
            <a:ext cx="516507" cy="55094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2458206" y="3283610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Topology Control</a:t>
            </a:r>
          </a:p>
          <a:p>
            <a:r>
              <a:rPr lang="en-US" sz="1200" i="1" dirty="0" smtClean="0"/>
              <a:t>Mechanism - Variant A</a:t>
            </a:r>
            <a:endParaRPr lang="en-US" sz="1200" i="1" dirty="0"/>
          </a:p>
        </p:txBody>
      </p:sp>
      <p:sp>
        <p:nvSpPr>
          <p:cNvPr id="78" name="Abgerundetes Rechteck 77"/>
          <p:cNvSpPr/>
          <p:nvPr/>
        </p:nvSpPr>
        <p:spPr>
          <a:xfrm>
            <a:off x="5650509" y="3241976"/>
            <a:ext cx="2692050" cy="6064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81" name="Bild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81" y="3269750"/>
            <a:ext cx="516507" cy="550941"/>
          </a:xfrm>
          <a:prstGeom prst="rect">
            <a:avLst/>
          </a:prstGeom>
        </p:spPr>
      </p:pic>
      <p:sp>
        <p:nvSpPr>
          <p:cNvPr id="82" name="Textfeld 81"/>
          <p:cNvSpPr txBox="1"/>
          <p:nvPr/>
        </p:nvSpPr>
        <p:spPr>
          <a:xfrm>
            <a:off x="6366788" y="3283610"/>
            <a:ext cx="1732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Topology Control</a:t>
            </a:r>
          </a:p>
          <a:p>
            <a:r>
              <a:rPr lang="en-US" sz="1200" i="1" dirty="0" smtClean="0"/>
              <a:t>Mechanism - </a:t>
            </a:r>
            <a:r>
              <a:rPr lang="en-US" sz="1200" i="1" dirty="0"/>
              <a:t>Variant </a:t>
            </a:r>
            <a:r>
              <a:rPr lang="en-US" sz="1200" i="1" dirty="0" smtClean="0"/>
              <a:t>B</a:t>
            </a:r>
            <a:endParaRPr lang="en-US" sz="1200" i="1" dirty="0"/>
          </a:p>
        </p:txBody>
      </p:sp>
      <p:sp>
        <p:nvSpPr>
          <p:cNvPr id="83" name="Abgerundetes Rechteck 82"/>
          <p:cNvSpPr/>
          <p:nvPr/>
        </p:nvSpPr>
        <p:spPr>
          <a:xfrm>
            <a:off x="5644646" y="1645095"/>
            <a:ext cx="1192481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B</a:t>
            </a:r>
            <a:endParaRPr lang="en-US" sz="1200" dirty="0"/>
          </a:p>
        </p:txBody>
      </p:sp>
      <p:sp>
        <p:nvSpPr>
          <p:cNvPr id="84" name="Abgerundetes Rechteck 83"/>
          <p:cNvSpPr/>
          <p:nvPr/>
        </p:nvSpPr>
        <p:spPr>
          <a:xfrm>
            <a:off x="6947867" y="1909009"/>
            <a:ext cx="147157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</a:t>
            </a:r>
            <a:endParaRPr lang="en-US" sz="1200" dirty="0"/>
          </a:p>
        </p:txBody>
      </p:sp>
      <p:sp>
        <p:nvSpPr>
          <p:cNvPr id="85" name="Abgerundetes Rechteck 84"/>
          <p:cNvSpPr/>
          <p:nvPr/>
        </p:nvSpPr>
        <p:spPr>
          <a:xfrm>
            <a:off x="5644647" y="1904656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Density: low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6" name="Abgerundetes Rechteck 85"/>
          <p:cNvSpPr/>
          <p:nvPr/>
        </p:nvSpPr>
        <p:spPr>
          <a:xfrm>
            <a:off x="5644646" y="2162036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Mobility: low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7" name="Abgerundetes Rechteck 86"/>
          <p:cNvSpPr/>
          <p:nvPr/>
        </p:nvSpPr>
        <p:spPr>
          <a:xfrm>
            <a:off x="5644646" y="2419416"/>
            <a:ext cx="1192481" cy="2335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100" dirty="0" smtClean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8" name="Abgerundetes Rechteck 87"/>
          <p:cNvSpPr/>
          <p:nvPr/>
        </p:nvSpPr>
        <p:spPr>
          <a:xfrm>
            <a:off x="6947866" y="2168570"/>
            <a:ext cx="1471575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chemeClr val="tx1"/>
                </a:solidFill>
              </a:rPr>
              <a:t>Aggressiveness</a:t>
            </a:r>
            <a:r>
              <a:rPr lang="en-US" sz="1050" dirty="0" smtClean="0">
                <a:solidFill>
                  <a:schemeClr val="tx1"/>
                </a:solidFill>
              </a:rPr>
              <a:t>: high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9" name="Abgerundetes Rechteck 88"/>
          <p:cNvSpPr/>
          <p:nvPr/>
        </p:nvSpPr>
        <p:spPr>
          <a:xfrm>
            <a:off x="6947867" y="2425950"/>
            <a:ext cx="1471574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>
                <a:solidFill>
                  <a:schemeClr val="tx1"/>
                </a:solidFill>
              </a:rPr>
              <a:t>Update interval: 3s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0" name="Abgerundetes Rechteck 89"/>
          <p:cNvSpPr/>
          <p:nvPr/>
        </p:nvSpPr>
        <p:spPr>
          <a:xfrm>
            <a:off x="6947866" y="2683330"/>
            <a:ext cx="1471575" cy="2335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100" dirty="0" smtClean="0">
                <a:solidFill>
                  <a:schemeClr val="tx1"/>
                </a:solidFill>
              </a:rPr>
              <a:t>…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25" name="Gerade Verbindung 24"/>
          <p:cNvCxnSpPr/>
          <p:nvPr/>
        </p:nvCxnSpPr>
        <p:spPr>
          <a:xfrm>
            <a:off x="243588" y="3166649"/>
            <a:ext cx="836557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3478672" y="1535781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Adaptation</a:t>
            </a:r>
            <a:endParaRPr lang="en-US" sz="1200" b="1" dirty="0"/>
          </a:p>
        </p:txBody>
      </p:sp>
      <p:sp>
        <p:nvSpPr>
          <p:cNvPr id="28" name="Rechteckiger Pfeil 27"/>
          <p:cNvSpPr/>
          <p:nvPr/>
        </p:nvSpPr>
        <p:spPr>
          <a:xfrm rot="5400000">
            <a:off x="3127065" y="1491991"/>
            <a:ext cx="245100" cy="574430"/>
          </a:xfrm>
          <a:prstGeom prst="bentArrow">
            <a:avLst>
              <a:gd name="adj1" fmla="val 41325"/>
              <a:gd name="adj2" fmla="val 50000"/>
              <a:gd name="adj3" fmla="val 27721"/>
              <a:gd name="adj4" fmla="val 4647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4626767" y="2461442"/>
            <a:ext cx="901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Context</a:t>
            </a:r>
          </a:p>
          <a:p>
            <a:pPr algn="ctr"/>
            <a:r>
              <a:rPr lang="en-US" sz="1600" dirty="0" smtClean="0"/>
              <a:t>Change</a:t>
            </a:r>
            <a:endParaRPr lang="en-US" sz="1600" dirty="0"/>
          </a:p>
        </p:txBody>
      </p:sp>
      <p:sp>
        <p:nvSpPr>
          <p:cNvPr id="91" name="Textfeld 90"/>
          <p:cNvSpPr txBox="1"/>
          <p:nvPr/>
        </p:nvSpPr>
        <p:spPr>
          <a:xfrm>
            <a:off x="7385871" y="153231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Adaptation</a:t>
            </a:r>
            <a:endParaRPr lang="en-US" sz="1200" b="1" dirty="0"/>
          </a:p>
        </p:txBody>
      </p:sp>
      <p:sp>
        <p:nvSpPr>
          <p:cNvPr id="92" name="Rechteckiger Pfeil 91"/>
          <p:cNvSpPr/>
          <p:nvPr/>
        </p:nvSpPr>
        <p:spPr>
          <a:xfrm rot="5400000">
            <a:off x="7034264" y="1488520"/>
            <a:ext cx="245100" cy="574430"/>
          </a:xfrm>
          <a:prstGeom prst="bentArrow">
            <a:avLst>
              <a:gd name="adj1" fmla="val 41325"/>
              <a:gd name="adj2" fmla="val 50000"/>
              <a:gd name="adj3" fmla="val 27721"/>
              <a:gd name="adj4" fmla="val 4647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59" grpId="0" animBg="1"/>
      <p:bldP spid="65" grpId="0" animBg="1"/>
      <p:bldP spid="69" grpId="0" animBg="1"/>
      <p:bldP spid="70" grpId="0" animBg="1"/>
      <p:bldP spid="20" grpId="0"/>
      <p:bldP spid="78" grpId="0" animBg="1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26" grpId="0"/>
      <p:bldP spid="28" grpId="0" animBg="1"/>
      <p:bldP spid="29" grpId="0"/>
      <p:bldP spid="91" grpId="0"/>
      <p:bldP spid="9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bgerundetes Rechteck 102"/>
          <p:cNvSpPr/>
          <p:nvPr/>
        </p:nvSpPr>
        <p:spPr>
          <a:xfrm>
            <a:off x="3143268" y="4587239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Topology Control </a:t>
            </a:r>
            <a:r>
              <a:rPr lang="en-US" sz="2000" dirty="0" smtClean="0"/>
              <a:t>to </a:t>
            </a:r>
            <a:r>
              <a:rPr lang="en-US" sz="2000" dirty="0"/>
              <a:t>Improve Energy Consumption and </a:t>
            </a:r>
            <a:r>
              <a:rPr lang="en-US" sz="2000" dirty="0" smtClean="0"/>
              <a:t>Robustness of </a:t>
            </a:r>
            <a:r>
              <a:rPr lang="en-US" sz="2000" dirty="0"/>
              <a:t>Communication Systems</a:t>
            </a:r>
          </a:p>
        </p:txBody>
      </p:sp>
      <p:sp>
        <p:nvSpPr>
          <p:cNvPr id="53" name="Abgerundetes Rechteck 52"/>
          <p:cNvSpPr/>
          <p:nvPr/>
        </p:nvSpPr>
        <p:spPr>
          <a:xfrm>
            <a:off x="313183" y="2115115"/>
            <a:ext cx="1192481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59" name="Abgerundetes Rechteck 58"/>
          <p:cNvSpPr/>
          <p:nvPr/>
        </p:nvSpPr>
        <p:spPr>
          <a:xfrm>
            <a:off x="1618682" y="2388524"/>
            <a:ext cx="147157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1</a:t>
            </a:r>
            <a:endParaRPr lang="en-US" sz="1200" dirty="0"/>
          </a:p>
        </p:txBody>
      </p:sp>
      <p:sp>
        <p:nvSpPr>
          <p:cNvPr id="26" name="Textfeld 25"/>
          <p:cNvSpPr txBox="1"/>
          <p:nvPr/>
        </p:nvSpPr>
        <p:spPr>
          <a:xfrm>
            <a:off x="2049929" y="2010643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Adaptation</a:t>
            </a:r>
            <a:endParaRPr lang="en-US" sz="1200" b="1" dirty="0"/>
          </a:p>
        </p:txBody>
      </p:sp>
      <p:sp>
        <p:nvSpPr>
          <p:cNvPr id="28" name="Rechteckiger Pfeil 27"/>
          <p:cNvSpPr/>
          <p:nvPr/>
        </p:nvSpPr>
        <p:spPr>
          <a:xfrm rot="10800000" flipH="1">
            <a:off x="1283603" y="2361085"/>
            <a:ext cx="239437" cy="574430"/>
          </a:xfrm>
          <a:prstGeom prst="bentArrow">
            <a:avLst>
              <a:gd name="adj1" fmla="val 44845"/>
              <a:gd name="adj2" fmla="val 50000"/>
              <a:gd name="adj3" fmla="val 27721"/>
              <a:gd name="adj4" fmla="val 4647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1609779" y="2667668"/>
            <a:ext cx="147157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43" name="Abgerundetes Rechteck 42"/>
          <p:cNvSpPr/>
          <p:nvPr/>
        </p:nvSpPr>
        <p:spPr>
          <a:xfrm>
            <a:off x="1608926" y="2946812"/>
            <a:ext cx="147157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n</a:t>
            </a:r>
            <a:endParaRPr lang="en-US" sz="1200" dirty="0"/>
          </a:p>
        </p:txBody>
      </p:sp>
      <p:sp>
        <p:nvSpPr>
          <p:cNvPr id="52" name="Geschweifte Klammer rechts 51"/>
          <p:cNvSpPr/>
          <p:nvPr/>
        </p:nvSpPr>
        <p:spPr>
          <a:xfrm>
            <a:off x="3212153" y="2361085"/>
            <a:ext cx="215661" cy="8210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Textfeld 53"/>
          <p:cNvSpPr txBox="1"/>
          <p:nvPr/>
        </p:nvSpPr>
        <p:spPr>
          <a:xfrm>
            <a:off x="3549711" y="2388524"/>
            <a:ext cx="4066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 configuration choices depend on</a:t>
            </a:r>
          </a:p>
          <a:p>
            <a:r>
              <a:rPr lang="en-US" dirty="0"/>
              <a:t>c</a:t>
            </a:r>
            <a:r>
              <a:rPr lang="en-US" dirty="0" smtClean="0"/>
              <a:t>urrent system context</a:t>
            </a:r>
            <a:endParaRPr lang="en-US" dirty="0"/>
          </a:p>
        </p:txBody>
      </p:sp>
      <p:sp>
        <p:nvSpPr>
          <p:cNvPr id="67" name="Abgerundetes Rechteck 66"/>
          <p:cNvSpPr/>
          <p:nvPr/>
        </p:nvSpPr>
        <p:spPr>
          <a:xfrm>
            <a:off x="313183" y="4282370"/>
            <a:ext cx="2898970" cy="24353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Non-functional properties</a:t>
            </a:r>
            <a:endParaRPr lang="en-US" sz="1200" dirty="0"/>
          </a:p>
        </p:txBody>
      </p:sp>
      <p:sp>
        <p:nvSpPr>
          <p:cNvPr id="68" name="Abgerundetes Rechteck 67"/>
          <p:cNvSpPr/>
          <p:nvPr/>
        </p:nvSpPr>
        <p:spPr>
          <a:xfrm>
            <a:off x="313183" y="4590059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Avg. link lifetime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1" name="Abgerundetes Rechteck 70"/>
          <p:cNvSpPr/>
          <p:nvPr/>
        </p:nvSpPr>
        <p:spPr>
          <a:xfrm>
            <a:off x="313183" y="4897748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Latency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4" name="Abgerundetes Rechteck 73"/>
          <p:cNvSpPr/>
          <p:nvPr/>
        </p:nvSpPr>
        <p:spPr>
          <a:xfrm>
            <a:off x="313183" y="5205437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Throughput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5" name="Abgerundetes Rechteck 74"/>
          <p:cNvSpPr/>
          <p:nvPr/>
        </p:nvSpPr>
        <p:spPr>
          <a:xfrm>
            <a:off x="313183" y="5513126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Energy consumption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6" name="Geschweifte Klammer rechts 75"/>
          <p:cNvSpPr/>
          <p:nvPr/>
        </p:nvSpPr>
        <p:spPr>
          <a:xfrm rot="5400000">
            <a:off x="1676202" y="4505347"/>
            <a:ext cx="172932" cy="28989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Textfeld 76"/>
          <p:cNvSpPr txBox="1"/>
          <p:nvPr/>
        </p:nvSpPr>
        <p:spPr>
          <a:xfrm>
            <a:off x="95034" y="5954832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Measurable non-functional properties</a:t>
            </a:r>
          </a:p>
          <a:p>
            <a:r>
              <a:rPr lang="en-US" sz="1600" dirty="0"/>
              <a:t>w</a:t>
            </a:r>
            <a:r>
              <a:rPr lang="en-US" sz="1600" dirty="0" smtClean="0"/>
              <a:t>ith potentially conflicting quality goals</a:t>
            </a:r>
            <a:endParaRPr lang="en-US" sz="1600" dirty="0"/>
          </a:p>
        </p:txBody>
      </p:sp>
      <p:sp>
        <p:nvSpPr>
          <p:cNvPr id="80" name="Abgerundetes Rechteck 79"/>
          <p:cNvSpPr/>
          <p:nvPr/>
        </p:nvSpPr>
        <p:spPr>
          <a:xfrm>
            <a:off x="3324956" y="3979904"/>
            <a:ext cx="283840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1</a:t>
            </a:r>
            <a:endParaRPr lang="en-US" sz="1200" dirty="0"/>
          </a:p>
        </p:txBody>
      </p:sp>
      <p:sp>
        <p:nvSpPr>
          <p:cNvPr id="93" name="Abgerundetes Rechteck 92"/>
          <p:cNvSpPr/>
          <p:nvPr/>
        </p:nvSpPr>
        <p:spPr>
          <a:xfrm>
            <a:off x="3324956" y="4268293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94" name="Abgerundetes Rechteck 93"/>
          <p:cNvSpPr/>
          <p:nvPr/>
        </p:nvSpPr>
        <p:spPr>
          <a:xfrm>
            <a:off x="4282044" y="4266322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B</a:t>
            </a:r>
            <a:endParaRPr lang="en-US" sz="1200" dirty="0"/>
          </a:p>
        </p:txBody>
      </p:sp>
      <p:sp>
        <p:nvSpPr>
          <p:cNvPr id="95" name="Abgerundetes Rechteck 94"/>
          <p:cNvSpPr/>
          <p:nvPr/>
        </p:nvSpPr>
        <p:spPr>
          <a:xfrm>
            <a:off x="5239132" y="4266321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104" name="Abgerundetes Rechteck 103"/>
          <p:cNvSpPr/>
          <p:nvPr/>
        </p:nvSpPr>
        <p:spPr>
          <a:xfrm>
            <a:off x="3143267" y="490360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05" name="Abgerundetes Rechteck 104"/>
          <p:cNvSpPr/>
          <p:nvPr/>
        </p:nvSpPr>
        <p:spPr>
          <a:xfrm>
            <a:off x="3143266" y="520376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06" name="Abgerundetes Rechteck 105"/>
          <p:cNvSpPr/>
          <p:nvPr/>
        </p:nvSpPr>
        <p:spPr>
          <a:xfrm>
            <a:off x="3143265" y="550392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07" name="Abgerundetes Rechteck 106"/>
          <p:cNvSpPr/>
          <p:nvPr/>
        </p:nvSpPr>
        <p:spPr>
          <a:xfrm>
            <a:off x="6263755" y="3977826"/>
            <a:ext cx="283840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n</a:t>
            </a:r>
            <a:endParaRPr lang="en-US" sz="1200" dirty="0"/>
          </a:p>
        </p:txBody>
      </p:sp>
      <p:sp>
        <p:nvSpPr>
          <p:cNvPr id="108" name="Abgerundetes Rechteck 107"/>
          <p:cNvSpPr/>
          <p:nvPr/>
        </p:nvSpPr>
        <p:spPr>
          <a:xfrm>
            <a:off x="6263755" y="4266061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109" name="Abgerundetes Rechteck 108"/>
          <p:cNvSpPr/>
          <p:nvPr/>
        </p:nvSpPr>
        <p:spPr>
          <a:xfrm>
            <a:off x="7220843" y="4264090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B</a:t>
            </a:r>
            <a:endParaRPr lang="en-US" sz="1200" dirty="0"/>
          </a:p>
        </p:txBody>
      </p:sp>
      <p:sp>
        <p:nvSpPr>
          <p:cNvPr id="79" name="Textfeld 78"/>
          <p:cNvSpPr txBox="1"/>
          <p:nvPr/>
        </p:nvSpPr>
        <p:spPr>
          <a:xfrm>
            <a:off x="3787070" y="4732228"/>
            <a:ext cx="41585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Performance highly </a:t>
            </a:r>
            <a:r>
              <a:rPr lang="en-US" dirty="0" smtClean="0"/>
              <a:t>depends on given system context</a:t>
            </a:r>
            <a:endParaRPr lang="en-US" dirty="0"/>
          </a:p>
        </p:txBody>
      </p:sp>
      <p:sp>
        <p:nvSpPr>
          <p:cNvPr id="110" name="Abgerundetes Rechteck 109"/>
          <p:cNvSpPr/>
          <p:nvPr/>
        </p:nvSpPr>
        <p:spPr>
          <a:xfrm>
            <a:off x="8177931" y="4264089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189781" y="1595251"/>
            <a:ext cx="444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Hard constraints / contextual requirements:</a:t>
            </a:r>
            <a:endParaRPr lang="en-US" sz="1600" b="1" dirty="0"/>
          </a:p>
        </p:txBody>
      </p:sp>
      <p:sp>
        <p:nvSpPr>
          <p:cNvPr id="111" name="Textfeld 110"/>
          <p:cNvSpPr txBox="1"/>
          <p:nvPr/>
        </p:nvSpPr>
        <p:spPr>
          <a:xfrm>
            <a:off x="189781" y="3554216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Soft constraints / quality goals: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5469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67" grpId="0" animBg="1"/>
      <p:bldP spid="68" grpId="0" animBg="1"/>
      <p:bldP spid="71" grpId="0" animBg="1"/>
      <p:bldP spid="74" grpId="0" animBg="1"/>
      <p:bldP spid="75" grpId="0" animBg="1"/>
      <p:bldP spid="76" grpId="0" animBg="1"/>
      <p:bldP spid="77" grpId="0"/>
      <p:bldP spid="80" grpId="0" animBg="1"/>
      <p:bldP spid="93" grpId="0" animBg="1"/>
      <p:bldP spid="94" grpId="0" animBg="1"/>
      <p:bldP spid="95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79" grpId="0" animBg="1"/>
      <p:bldP spid="110" grpId="0" animBg="1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Context-Feature-Models </a:t>
            </a:r>
            <a:r>
              <a:rPr lang="en-US" sz="2400" dirty="0"/>
              <a:t>[1]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35087" y="5424642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 smtClean="0">
                <a:solidFill>
                  <a:srgbClr val="0070C0"/>
                </a:solidFill>
              </a:rPr>
              <a:t>imits valid configurations per context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80" y="5931510"/>
            <a:ext cx="674620" cy="29897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80" y="5557049"/>
            <a:ext cx="674620" cy="298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1016429" y="5502929"/>
                <a:ext cx="1931234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System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i="1">
                            <a:latin typeface="Cambria Math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29" y="5502929"/>
                <a:ext cx="1931234" cy="370358"/>
              </a:xfrm>
              <a:prstGeom prst="rect">
                <a:avLst/>
              </a:prstGeom>
              <a:blipFill rotWithShape="0">
                <a:blip r:embed="rId6"/>
                <a:stretch>
                  <a:fillRect l="-283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/>
              <p:cNvSpPr txBox="1"/>
              <p:nvPr/>
            </p:nvSpPr>
            <p:spPr>
              <a:xfrm>
                <a:off x="1016429" y="5895820"/>
                <a:ext cx="1992597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Context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feld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29" y="5895820"/>
                <a:ext cx="1992597" cy="370358"/>
              </a:xfrm>
              <a:prstGeom prst="rect">
                <a:avLst/>
              </a:prstGeom>
              <a:blipFill rotWithShape="0">
                <a:blip r:embed="rId7"/>
                <a:stretch>
                  <a:fillRect l="-27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/>
          <p:cNvSpPr txBox="1"/>
          <p:nvPr/>
        </p:nvSpPr>
        <p:spPr>
          <a:xfrm>
            <a:off x="5541879" y="1728143"/>
            <a:ext cx="3144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Context features are given by environment and impose hard constraints on system</a:t>
            </a:r>
          </a:p>
        </p:txBody>
      </p:sp>
      <p:sp>
        <p:nvSpPr>
          <p:cNvPr id="5" name="Rechteck 4"/>
          <p:cNvSpPr/>
          <p:nvPr/>
        </p:nvSpPr>
        <p:spPr>
          <a:xfrm>
            <a:off x="191345" y="6450485"/>
            <a:ext cx="83581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smtClean="0">
                <a:solidFill>
                  <a:srgbClr val="222222"/>
                </a:solidFill>
                <a:latin typeface="Arial" charset="0"/>
              </a:rPr>
              <a:t>[1] Saller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, Karsten, Malte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Lochau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,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and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Ingo Reimund. "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Context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-aware DSPLs: model-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based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runtime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adaptation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for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resource-constrained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dirty="0" err="1">
                <a:solidFill>
                  <a:srgbClr val="222222"/>
                </a:solidFill>
                <a:latin typeface="Arial" charset="0"/>
              </a:rPr>
              <a:t>systems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." 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Proceedings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of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the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 17th International Software 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Product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 Line Conference 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co-located</a:t>
            </a:r>
            <a:r>
              <a:rPr lang="de-DE" sz="1050" i="1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de-DE" sz="1050" i="1" dirty="0" err="1">
                <a:solidFill>
                  <a:srgbClr val="222222"/>
                </a:solidFill>
                <a:latin typeface="Arial" charset="0"/>
              </a:rPr>
              <a:t>workshops</a:t>
            </a:r>
            <a:r>
              <a:rPr lang="de-DE" sz="1050" dirty="0">
                <a:solidFill>
                  <a:srgbClr val="222222"/>
                </a:solidFill>
                <a:latin typeface="Arial" charset="0"/>
              </a:rPr>
              <a:t>. ACM, 2013.</a:t>
            </a:r>
            <a:endParaRPr lang="en-US" sz="1050" dirty="0"/>
          </a:p>
        </p:txBody>
      </p:sp>
      <p:grpSp>
        <p:nvGrpSpPr>
          <p:cNvPr id="8" name="Group 7"/>
          <p:cNvGrpSpPr/>
          <p:nvPr/>
        </p:nvGrpSpPr>
        <p:grpSpPr>
          <a:xfrm>
            <a:off x="472966" y="1763975"/>
            <a:ext cx="6924243" cy="3710980"/>
            <a:chOff x="922294" y="1561856"/>
            <a:chExt cx="7631053" cy="4305339"/>
          </a:xfrm>
        </p:grpSpPr>
        <p:sp>
          <p:nvSpPr>
            <p:cNvPr id="6" name="Rechteck 5"/>
            <p:cNvSpPr/>
            <p:nvPr/>
          </p:nvSpPr>
          <p:spPr>
            <a:xfrm>
              <a:off x="4468274" y="4993425"/>
              <a:ext cx="749300" cy="317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22294" y="1561856"/>
              <a:ext cx="7631053" cy="4305339"/>
              <a:chOff x="922294" y="1561856"/>
              <a:chExt cx="7631053" cy="4305339"/>
            </a:xfrm>
          </p:grpSpPr>
          <p:sp>
            <p:nvSpPr>
              <p:cNvPr id="21" name="Rechteck 20"/>
              <p:cNvSpPr/>
              <p:nvPr/>
            </p:nvSpPr>
            <p:spPr>
              <a:xfrm>
                <a:off x="3988520" y="5549695"/>
                <a:ext cx="749300" cy="3175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Bild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294" y="1561856"/>
                <a:ext cx="7631053" cy="42962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026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Soft Constraints and Problem </a:t>
            </a:r>
            <a:r>
              <a:rPr lang="en-US" sz="2000" dirty="0"/>
              <a:t>Statement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31653" y="1690689"/>
            <a:ext cx="702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000" dirty="0" smtClean="0"/>
              <a:t>Find context-dependent run-time configuration of system</a:t>
            </a:r>
            <a:br>
              <a:rPr lang="en-US" sz="2000" dirty="0" smtClean="0"/>
            </a:br>
            <a:r>
              <a:rPr lang="en-US" sz="2000" dirty="0" smtClean="0"/>
              <a:t>which is </a:t>
            </a:r>
            <a:r>
              <a:rPr lang="en-US" sz="2000" b="1" dirty="0" smtClean="0"/>
              <a:t>optimal in regard to non-functional properties</a:t>
            </a:r>
            <a:endParaRPr lang="en-US" sz="20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931653" y="4765397"/>
            <a:ext cx="57967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000" dirty="0" smtClean="0"/>
              <a:t>Sources of soft constraints for quality goals are</a:t>
            </a:r>
          </a:p>
          <a:p>
            <a:pPr marL="742950" lvl="1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000" dirty="0" smtClean="0"/>
              <a:t>Measurement-based performance models</a:t>
            </a:r>
          </a:p>
          <a:p>
            <a:pPr marL="742950" lvl="1" indent="-285750">
              <a:buClr>
                <a:schemeClr val="tx2"/>
              </a:buClr>
              <a:buSzPct val="110000"/>
              <a:buFont typeface="Arial" charset="0"/>
              <a:buChar char="•"/>
            </a:pPr>
            <a:r>
              <a:rPr lang="en-US" sz="2000" dirty="0" smtClean="0"/>
              <a:t>Domain knowledge</a:t>
            </a:r>
            <a:endParaRPr lang="en-US" sz="2000" dirty="0"/>
          </a:p>
        </p:txBody>
      </p:sp>
      <p:sp>
        <p:nvSpPr>
          <p:cNvPr id="47" name="Abgerundetes Rechteck 46"/>
          <p:cNvSpPr/>
          <p:nvPr/>
        </p:nvSpPr>
        <p:spPr>
          <a:xfrm>
            <a:off x="3143268" y="3269439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48" name="Abgerundetes Rechteck 47"/>
          <p:cNvSpPr/>
          <p:nvPr/>
        </p:nvSpPr>
        <p:spPr>
          <a:xfrm>
            <a:off x="313183" y="2964570"/>
            <a:ext cx="2898970" cy="24353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Non-functional properties</a:t>
            </a:r>
            <a:endParaRPr lang="en-US" sz="1200" dirty="0"/>
          </a:p>
        </p:txBody>
      </p:sp>
      <p:sp>
        <p:nvSpPr>
          <p:cNvPr id="49" name="Abgerundetes Rechteck 48"/>
          <p:cNvSpPr/>
          <p:nvPr/>
        </p:nvSpPr>
        <p:spPr>
          <a:xfrm>
            <a:off x="313183" y="3272259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Avg. link lifetime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Abgerundetes Rechteck 49"/>
          <p:cNvSpPr/>
          <p:nvPr/>
        </p:nvSpPr>
        <p:spPr>
          <a:xfrm>
            <a:off x="313183" y="3579948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Latency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Abgerundetes Rechteck 50"/>
          <p:cNvSpPr/>
          <p:nvPr/>
        </p:nvSpPr>
        <p:spPr>
          <a:xfrm>
            <a:off x="313183" y="3887637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Throughput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Abgerundetes Rechteck 51"/>
          <p:cNvSpPr/>
          <p:nvPr/>
        </p:nvSpPr>
        <p:spPr>
          <a:xfrm>
            <a:off x="313183" y="4195326"/>
            <a:ext cx="2898970" cy="2435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Energy consumption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Abgerundetes Rechteck 52"/>
          <p:cNvSpPr/>
          <p:nvPr/>
        </p:nvSpPr>
        <p:spPr>
          <a:xfrm>
            <a:off x="3324956" y="2662104"/>
            <a:ext cx="283840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1</a:t>
            </a:r>
            <a:endParaRPr lang="en-US" sz="1200" dirty="0"/>
          </a:p>
        </p:txBody>
      </p:sp>
      <p:sp>
        <p:nvSpPr>
          <p:cNvPr id="54" name="Abgerundetes Rechteck 53"/>
          <p:cNvSpPr/>
          <p:nvPr/>
        </p:nvSpPr>
        <p:spPr>
          <a:xfrm>
            <a:off x="3324956" y="2950493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55" name="Abgerundetes Rechteck 54"/>
          <p:cNvSpPr/>
          <p:nvPr/>
        </p:nvSpPr>
        <p:spPr>
          <a:xfrm>
            <a:off x="4282044" y="2948522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B</a:t>
            </a:r>
            <a:endParaRPr lang="en-US" sz="1200" dirty="0"/>
          </a:p>
        </p:txBody>
      </p:sp>
      <p:sp>
        <p:nvSpPr>
          <p:cNvPr id="56" name="Abgerundetes Rechteck 55"/>
          <p:cNvSpPr/>
          <p:nvPr/>
        </p:nvSpPr>
        <p:spPr>
          <a:xfrm>
            <a:off x="5239132" y="2948521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 smtClean="0"/>
              <a:t>…</a:t>
            </a:r>
            <a:endParaRPr lang="en-US" sz="1200" dirty="0"/>
          </a:p>
        </p:txBody>
      </p:sp>
      <p:sp>
        <p:nvSpPr>
          <p:cNvPr id="57" name="Abgerundetes Rechteck 56"/>
          <p:cNvSpPr/>
          <p:nvPr/>
        </p:nvSpPr>
        <p:spPr>
          <a:xfrm>
            <a:off x="3143267" y="358580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8" name="Abgerundetes Rechteck 57"/>
          <p:cNvSpPr/>
          <p:nvPr/>
        </p:nvSpPr>
        <p:spPr>
          <a:xfrm>
            <a:off x="3143266" y="388596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9" name="Abgerundetes Rechteck 58"/>
          <p:cNvSpPr/>
          <p:nvPr/>
        </p:nvSpPr>
        <p:spPr>
          <a:xfrm>
            <a:off x="3143265" y="4186126"/>
            <a:ext cx="5958891" cy="24353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0" name="Abgerundetes Rechteck 59"/>
          <p:cNvSpPr/>
          <p:nvPr/>
        </p:nvSpPr>
        <p:spPr>
          <a:xfrm>
            <a:off x="6263755" y="2660026"/>
            <a:ext cx="2838404" cy="24353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Configuration n</a:t>
            </a:r>
            <a:endParaRPr lang="en-US" sz="1200" dirty="0"/>
          </a:p>
        </p:txBody>
      </p:sp>
      <p:sp>
        <p:nvSpPr>
          <p:cNvPr id="61" name="Abgerundetes Rechteck 60"/>
          <p:cNvSpPr/>
          <p:nvPr/>
        </p:nvSpPr>
        <p:spPr>
          <a:xfrm>
            <a:off x="6263755" y="2948261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A</a:t>
            </a:r>
            <a:endParaRPr lang="en-US" sz="1200" dirty="0"/>
          </a:p>
        </p:txBody>
      </p:sp>
      <p:sp>
        <p:nvSpPr>
          <p:cNvPr id="62" name="Abgerundetes Rechteck 61"/>
          <p:cNvSpPr/>
          <p:nvPr/>
        </p:nvSpPr>
        <p:spPr>
          <a:xfrm>
            <a:off x="7220843" y="2946290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Context B</a:t>
            </a:r>
            <a:endParaRPr lang="en-US" sz="1200" dirty="0"/>
          </a:p>
        </p:txBody>
      </p:sp>
      <p:sp>
        <p:nvSpPr>
          <p:cNvPr id="63" name="Textfeld 62"/>
          <p:cNvSpPr txBox="1"/>
          <p:nvPr/>
        </p:nvSpPr>
        <p:spPr>
          <a:xfrm>
            <a:off x="3787070" y="3414428"/>
            <a:ext cx="41585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Performance highly </a:t>
            </a:r>
            <a:r>
              <a:rPr lang="en-US" dirty="0" smtClean="0"/>
              <a:t>depends on given system context</a:t>
            </a:r>
            <a:endParaRPr lang="en-US" dirty="0"/>
          </a:p>
        </p:txBody>
      </p:sp>
      <p:sp>
        <p:nvSpPr>
          <p:cNvPr id="64" name="Abgerundetes Rechteck 63"/>
          <p:cNvSpPr/>
          <p:nvPr/>
        </p:nvSpPr>
        <p:spPr>
          <a:xfrm>
            <a:off x="8177931" y="2946289"/>
            <a:ext cx="924228" cy="233567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200" dirty="0" smtClean="0"/>
              <a:t>…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7019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23.06"/>
  <p:tag name="LATEXADDIN" val="\documentclass{article}&#10;\usepackage{amsmath}&#10;\pagestyle{empty}&#10;\begin{document}&#10;&#10;$ = v_1(\text{with $i$}) - v_1(\text{without $i$})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6.9216"/>
  <p:tag name="LATEXADDIN" val="\documentclass{article}&#10;\usepackage{amsmath}&#10;\pagestyle{empty}&#10;\begin{document}&#10;&#10;$= 6-2 = 4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001.875"/>
  <p:tag name="LATEXADDIN" val="\documentclass{article}&#10;\usepackage{amsmath}&#10;\pagestyle{empty}&#10;\begin{document}&#10;&#10;$C_i =  v_j (\text{with } i) / n_j 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82.04"/>
  <p:tag name="LATEXADDIN" val="\documentclass{article}&#10;\usepackage{amsmath}&#10;\pagestyle{empty}&#10;\begin{document}&#10;&#10;$C_i = v_j(\text{with $i$}) - v_j(\text{without $i$})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&#10;$\mathcal{P}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3.74575"/>
  <p:tag name="LATEXADDIN" val="\documentclass{article}&#10;\usepackage{amsmath}&#10;\pagestyle{empty}&#10;\begin{document}&#10;&#10;&#10;$i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920.1349"/>
  <p:tag name="LATEXADDIN" val="\documentclass{article}&#10;\usepackage{amsmath}&#10;\pagestyle{empty}&#10;\begin{document}&#10;&#10;\begin{equation}&#10;v_j = \max_{i\in\mathcal{P}} \quad \{ v_{j,i} \} \notag&#10;\end{equation}&#10; 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923.1346"/>
  <p:tag name="LATEXADDIN" val="\documentclass{article}&#10;\usepackage{amsmath}&#10;\pagestyle{empty}&#10;\begin{document}&#10;&#10;$C_i^\mathrm{MC} (a_i = 1, \mathbf{a}_{-i})$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523.06"/>
  <p:tag name="LATEXADDIN" val="\documentclass{article}&#10;\usepackage{amsmath}&#10;\pagestyle{empty}&#10;\begin{document}&#10;&#10;$ = v_1(\text{with $i$}) - v_1(\text{without $i$})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6.9216"/>
  <p:tag name="LATEXADDIN" val="\documentclass{article}&#10;\usepackage{amsmath}&#10;\pagestyle{empty}&#10;\begin{document}&#10;&#10;$= 6-2 = 4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3.1458"/>
  <p:tag name="LATEXADDIN" val="\documentclass{article}&#10;\usepackage{amsmath}&#10;\pagestyle{empty}&#10;\begin{document}&#10;&#10;$\mathcal{R} = \{1, \dots, m\}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472.066"/>
  <p:tag name="LATEXADDIN" val="\documentclass{article}&#10;\usepackage{amsmath}&#10;\pagestyle{empty}&#10;\begin{document}&#10;&#10;$C_i^\mathrm{ES} (a_i = 1, \mathbf{a}_{-i}) = 6/2 = 3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001.875"/>
  <p:tag name="LATEXADDIN" val="\documentclass{article}&#10;\usepackage{amsmath}&#10;\pagestyle{empty}&#10;\begin{document}&#10;&#10;$C_i =  v_j (\text{with } i) / n_j 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2.2385"/>
  <p:tag name="LATEXADDIN" val="\documentclass{article}&#10;\usepackage{amsmath}&#10;\pagestyle{empty}&#10;\begin{document}&#10;&#10;$a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92.2385"/>
  <p:tag name="LATEXADDIN" val="\documentclass{article}&#10;\usepackage{amsmath}&#10;\pagestyle{empty}&#10;\begin{document}&#10;&#10;$a_i^\prime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1547.807"/>
  <p:tag name="LATEXADDIN" val="\documentclass{article}&#10;\usepackage{amsmath}&#10;\pagestyle{empty}&#10;\begin{document}&#10;&#10;\begin{equation}&#10;\text{OBJ:  }  \sum_{j \in \mathcal{R}} v_j = v_1 + \dots + v_m \notag&#10;\end{equation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81.9272"/>
  <p:tag name="LATEXADDIN" val="\documentclass{article}&#10;\usepackage{amsmath}&#10;\pagestyle{empty}&#10;\begin{document}&#10;&#10;&#10;$\Delta C_i = \Delta \Phi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2.2385"/>
  <p:tag name="LATEXADDIN" val="\documentclass{article}&#10;\usepackage{amsmath}&#10;\pagestyle{empty}&#10;\begin{document}&#10;&#10;$a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92.2385"/>
  <p:tag name="LATEXADDIN" val="\documentclass{article}&#10;\usepackage{amsmath}&#10;\pagestyle{empty}&#10;\begin{document}&#10;&#10;$a_i^\prime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81.9272"/>
  <p:tag name="LATEXADDIN" val="\documentclass{article}&#10;\usepackage{amsmath}&#10;\pagestyle{empty}&#10;\begin{document}&#10;&#10;&#10;$\Delta C_i = \Delta \Phi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566.9291"/>
  <p:tag name="LATEXADDIN" val="\documentclass{article}&#10;\usepackage{amsmath}&#10;\pagestyle{empty}&#10;\begin{document}&#10;&#10;\begin{equation}&#10;\Phi = \sum_{j \in \mathcal{R}} v_j \notag&#10;\end{equation}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783.652"/>
  <p:tag name="LATEXADDIN" val="\documentclass{article}&#10;\usepackage{amsmath}&#10;\pagestyle{empty}&#10;\begin{document}&#10;&#10;\begin{equation}&#10;\Delta C_i = \Delta \text{ OBJ}\notag&#10;\end{equation}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1547.807"/>
  <p:tag name="LATEXADDIN" val="\documentclass{article}&#10;\usepackage{amsmath}&#10;\pagestyle{empty}&#10;\begin{document}&#10;&#10;\begin{equation}&#10;\text{OBJ:  }  \sum_{j \in \mathcal{R}} v_j = v_1 + \dots + v_m \notag&#10;\end{equation}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1128.609"/>
  <p:tag name="LATEXADDIN" val="\documentclass{article}&#10;\usepackage{amsmath}&#10;\pagestyle{empty}&#10;\begin{document}&#10;&#10;\begin{equation}&#10;\mathrm{OPT:}\quad \mathrm{min} \quad \sum_{j \in \mathcal{R}} v_j  \notag&#10;\end{equation}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6.2243"/>
  <p:tag name="LATEXADDIN" val="\documentclass{article}&#10;\usepackage{amsmath}&#10;\pagestyle{empty}&#10;\begin{document}&#10;&#10;$w_{1,1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9.2239"/>
  <p:tag name="LATEXADDIN" val="\documentclass{article}&#10;\usepackage{amsmath}&#10;\pagestyle{empty}&#10;\begin{document}&#10;&#10;$w_{1,2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3.1458"/>
  <p:tag name="LATEXADDIN" val="\documentclass{article}&#10;\usepackage{amsmath}&#10;\pagestyle{empty}&#10;\begin{document}&#10;&#10;$\mathcal{R} = \{1, \dots, m\}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952.3809"/>
  <p:tag name="LATEXADDIN" val="\documentclass{article}&#10;\usepackage{amsmath}&#10;\pagestyle{empty}&#10;\begin{document}&#10;&#10;$v1 = f (w_{1,1},w_{1,2}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6.2243"/>
  <p:tag name="LATEXADDIN" val="\documentclass{article}&#10;\usepackage{amsmath}&#10;\pagestyle{empty}&#10;\begin{document}&#10;&#10;$w_{1,1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9.2239"/>
  <p:tag name="LATEXADDIN" val="\documentclass{article}&#10;\usepackage{amsmath}&#10;\pagestyle{empty}&#10;\begin{document}&#10;&#10;$w_{1,2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952.3809"/>
  <p:tag name="LATEXADDIN" val="\documentclass{article}&#10;\usepackage{amsmath}&#10;\pagestyle{empty}&#10;\begin{document}&#10;&#10;$v1 = f (w_{1,1},w_{1,2}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1128.609"/>
  <p:tag name="LATEXADDIN" val="\documentclass{article}&#10;\usepackage{amsmath}&#10;\pagestyle{empty}&#10;\begin{document}&#10;&#10;\begin{equation}&#10;\mathrm{OPT:}\quad \mathrm{min} \quad \sum_{j \in \mathcal{R}} v_j  \notag&#10;\end{equation}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3.1458"/>
  <p:tag name="LATEXADDIN" val="\documentclass{article}&#10;\usepackage{amsmath}&#10;\pagestyle{empty}&#10;\begin{document}&#10;&#10;$\mathcal{R} = \{1, \dots, m\}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88.6389"/>
  <p:tag name="LATEXADDIN" val="\documentclass{article}&#10;\usepackage{amsmath}&#10;\pagestyle{empty}&#10;\begin{document}&#10;&#10;$\mathcal{A}_i = \{x , y, z, ...\}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69.6663"/>
  <p:tag name="LATEXADDIN" val="\documentclass{article}&#10;\usepackage{amsmath}&#10;\pagestyle{empty}&#10;\begin{document}&#10;&#10;$C_i: \mathcal{A}_i \rightarrow \mathbf{R}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88.6389"/>
  <p:tag name="LATEXADDIN" val="\documentclass{article}&#10;\usepackage{amsmath}&#10;\pagestyle{empty}&#10;\begin{document}&#10;&#10;$\mathcal{A}_i = \{x , y, z, ...\}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69.6663"/>
  <p:tag name="LATEXADDIN" val="\documentclass{article}&#10;\usepackage{amsmath}&#10;\pagestyle{empty}&#10;\begin{document}&#10;&#10;$C_i: \mathcal{A}_i \rightarrow \mathbf{R}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85.4518"/>
  <p:tag name="LATEXADDIN" val="\documentclass{article}&#10;\usepackage{amsmath}&#10;\pagestyle{empty}&#10;\begin{document}&#10;&#10;$a_i \in \mathcal{A}_i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32.096"/>
  <p:tag name="LATEXADDIN" val="\documentclass{article}&#10;\usepackage{amsmath}&#10;\pagestyle{empty}&#10;\begin{document}&#10;&#10;$\mathbf{a} = (a_1, \dots, a_i, \dots, a_n)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67.4166"/>
  <p:tag name="LATEXADDIN" val="\documentclass{article}&#10;\usepackage{amsmath}&#10;\pagestyle{empty}&#10;\begin{document}&#10;&#10;$\mathbf{a} = (a_i, \mathbf{a}_{-i})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67.529"/>
  <p:tag name="LATEXADDIN" val="\documentclass{article}&#10;\usepackage{amsmath}&#10;\pagestyle{empty}&#10;\begin{document}&#10;&#10;$\mathbf{a}_{-i} = (a_1, \dots, a_{i-1},a_{i+1}, \dots, a_n)$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33.1458"/>
  <p:tag name="LATEXADDIN" val="\documentclass{article}&#10;\usepackage{amsmath}&#10;\pagestyle{empty}&#10;\begin{document}&#10;&#10;$\mathcal{R} = \{1, \dots, m\}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6.2243"/>
  <p:tag name="LATEXADDIN" val="\documentclass{article}&#10;\usepackage{amsmath}&#10;\pagestyle{empty}&#10;\begin{document}&#10;&#10;$w_{1,1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45.2194"/>
  <p:tag name="LATEXADDIN" val="\documentclass{article}&#10;\usepackage{amsmath}&#10;\pagestyle{empty}&#10;\begin{document}&#10;&#10;$w_{m,1}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55.9055"/>
  <p:tag name="LATEXADDIN" val="\documentclass{article}&#10;\usepackage{amsmath}&#10;\pagestyle{empty}&#10;\begin{document}&#10;&#10;&#10;$C_i(a_i,\mathbf{a}_{-i}) = ?$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6.2243"/>
  <p:tag name="LATEXADDIN" val="\documentclass{article}&#10;\usepackage{amsmath}&#10;\pagestyle{empty}&#10;\begin{document}&#10;&#10;$w_{1,1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45.2194"/>
  <p:tag name="LATEXADDIN" val="\documentclass{article}&#10;\usepackage{amsmath}&#10;\pagestyle{empty}&#10;\begin{document}&#10;&#10;$w_{m,1}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55.9055"/>
  <p:tag name="LATEXADDIN" val="\documentclass{article}&#10;\usepackage{amsmath}&#10;\pagestyle{empty}&#10;\begin{document}&#10;&#10;&#10;$C_i(a_i,\mathbf{a}_{-i}) = ?$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90.4012"/>
  <p:tag name="LATEXADDIN" val="\documentclass{article}&#10;\usepackage{amsmath}&#10;\pagestyle{empty}&#10;\begin{document}&#10;&#10;$\mathcal{P} = \{1, \dots, n\}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98.23772"/>
  <p:tag name="LATEXADDIN" val="\documentclass{article}&#10;\usepackage{amsmath}&#10;\pagestyle{empty}&#10;\begin{document}&#10;&#10;$v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41.7323"/>
  <p:tag name="LATEXADDIN" val="\documentclass{article}&#10;\usepackage{amsmath}&#10;\pagestyle{empty}&#10;\begin{document}&#10;&#10;$v_m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06.2243"/>
  <p:tag name="LATEXADDIN" val="\documentclass{article}&#10;\usepackage{amsmath}&#10;\pagestyle{empty}&#10;\begin{document}&#10;&#10;$w_{1,1}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245.2194"/>
  <p:tag name="LATEXADDIN" val="\documentclass{article}&#10;\usepackage{amsmath}&#10;\pagestyle{empty}&#10;\begin{document}&#10;&#10;$w_{m,1}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55.9055"/>
  <p:tag name="LATEXADDIN" val="\documentclass{article}&#10;\usepackage{amsmath}&#10;\pagestyle{empty}&#10;\begin{document}&#10;&#10;&#10;$C_i(a_i,\mathbf{a}_{-i}) = ?$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9644"/>
  <p:tag name="ORIGINALWIDTH" val="1128.609"/>
  <p:tag name="LATEXADDIN" val="\documentclass{article}&#10;\usepackage{amsmath}&#10;\pagestyle{empty}&#10;\begin{document}&#10;&#10;\begin{equation}&#10;\mathrm{OPT:}\quad \mathrm{min} \quad \sum_{j \in \mathcal{R}} v_j  \notag&#10;\end{equation}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2.2385"/>
  <p:tag name="LATEXADDIN" val="\documentclass{article}&#10;\usepackage{amsmath}&#10;\pagestyle{empty}&#10;\begin{document}&#10;&#10;$a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92.2385"/>
  <p:tag name="LATEXADDIN" val="\documentclass{article}&#10;\usepackage{amsmath}&#10;\pagestyle{empty}&#10;\begin{document}&#10;&#10;$a_i^\prime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304.837"/>
  <p:tag name="LATEXADDIN" val="\documentclass{article}&#10;\usepackage{amsmath}&#10;\pagestyle{empty}&#10;\begin{document}&#10;&#10;$C_i(a_i^\prime, \mathbf{a}_{-i}) &lt; C_i(a_i, \mathbf{a}_{-i})$ 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691.788"/>
  <p:tag name="LATEXADDIN" val="\documentclass{article}&#10;\usepackage{amsmath}&#10;\pagestyle{empty}&#10;\begin{document}&#10;&#10;$\Delta C_i = C_i(a_i^\prime, \mathbf{a}_{-i}) - C_i(a_i, \mathbf{a}_{-i})$ 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2.2385"/>
  <p:tag name="LATEXADDIN" val="\documentclass{article}&#10;\usepackage{amsmath}&#10;\pagestyle{empty}&#10;\begin{document}&#10;&#10;$a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92.2385"/>
  <p:tag name="LATEXADDIN" val="\documentclass{article}&#10;\usepackage{amsmath}&#10;\pagestyle{empty}&#10;\begin{document}&#10;&#10;$a_i^\prime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304.837"/>
  <p:tag name="LATEXADDIN" val="\documentclass{article}&#10;\usepackage{amsmath}&#10;\pagestyle{empty}&#10;\begin{document}&#10;&#10;$C_i(a_i^\prime, \mathbf{a}_{-i}) &lt; C_i(a_i, \mathbf{a}_{-i})$ 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691.788"/>
  <p:tag name="LATEXADDIN" val="\documentclass{article}&#10;\usepackage{amsmath}&#10;\pagestyle{empty}&#10;\begin{document}&#10;&#10;$\Delta C_i = C_i(a_i^\prime, \mathbf{a}_{-i}) - C_i(a_i, \mathbf{a}_{-i})$ 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42.37"/>
  <p:tag name="LATEXADDIN" val="\documentclass{article}&#10;\usepackage{amsmath}&#10;\pagestyle{empty}&#10;\begin{document}&#10;&#10;$\Delta \Phi = \Phi(\mathbf{a}^\prime) - \Phi(\mathbf{a})$ 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81.9272"/>
  <p:tag name="LATEXADDIN" val="\documentclass{article}&#10;\usepackage{amsmath}&#10;\pagestyle{empty}&#10;\begin{document}&#10;&#10;&#10;$\Delta C_i = \Delta \Phi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2.2385"/>
  <p:tag name="LATEXADDIN" val="\documentclass{article}&#10;\usepackage{amsmath}&#10;\pagestyle{empty}&#10;\begin{document}&#10;&#10;$a_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92.2385"/>
  <p:tag name="LATEXADDIN" val="\documentclass{article}&#10;\usepackage{amsmath}&#10;\pagestyle{empty}&#10;\begin{document}&#10;&#10;$a_i^\prime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$\mathcal{P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304.837"/>
  <p:tag name="LATEXADDIN" val="\documentclass{article}&#10;\usepackage{amsmath}&#10;\pagestyle{empty}&#10;\begin{document}&#10;&#10;$C_i(a_i^\prime, \mathbf{a}_{-i}) &lt; C_i(a_i, \mathbf{a}_{-i})$ 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7342"/>
  <p:tag name="ORIGINALWIDTH" val="1691.788"/>
  <p:tag name="LATEXADDIN" val="\documentclass{article}&#10;\usepackage{amsmath}&#10;\pagestyle{empty}&#10;\begin{document}&#10;&#10;$\Delta C_i = C_i(a_i^\prime, \mathbf{a}_{-i}) - C_i(a_i, \mathbf{a}_{-i})$ 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42.37"/>
  <p:tag name="LATEXADDIN" val="\documentclass{article}&#10;\usepackage{amsmath}&#10;\pagestyle{empty}&#10;\begin{document}&#10;&#10;$\Delta \Phi = \Phi(\mathbf{a}^\prime) - \Phi(\mathbf{a})$ 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81.9272"/>
  <p:tag name="LATEXADDIN" val="\documentclass{article}&#10;\usepackage{amsmath}&#10;\pagestyle{empty}&#10;\begin{document}&#10;&#10;&#10;$\Delta C_i = \Delta \Phi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pagestyle{empty}&#10;\begin{document}&#10;&#10;$\Phi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82.04"/>
  <p:tag name="LATEXADDIN" val="\documentclass{article}&#10;\usepackage{amsmath}&#10;\pagestyle{empty}&#10;\begin{document}&#10;&#10;$C_i = v_j(\text{with $i$}) - v_j(\text{without $i$})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&#10;$\mathcal{P}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3.74575"/>
  <p:tag name="LATEXADDIN" val="\documentclass{article}&#10;\usepackage{amsmath}&#10;\pagestyle{empty}&#10;\begin{document}&#10;&#10;&#10;$i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001.875"/>
  <p:tag name="LATEXADDIN" val="\documentclass{article}&#10;\usepackage{amsmath}&#10;\pagestyle{empty}&#10;\begin{document}&#10;&#10;$C_i =  v_j (\text{with } i) / n_j 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1.9872"/>
  <p:tag name="LATEXADDIN" val="\documentclass{article}&#10;\usepackage{amsmath}&#10;\pagestyle{empty}&#10;\begin{document}&#10;&#10;$\mathcal{R}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82.04"/>
  <p:tag name="LATEXADDIN" val="\documentclass{article}&#10;\usepackage{amsmath}&#10;\pagestyle{empty}&#10;\begin{document}&#10;&#10;$C_i = v_j(\text{with $i$}) - v_j(\text{without $i$})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&#10;$\mathcal{P}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3.74575"/>
  <p:tag name="LATEXADDIN" val="\documentclass{article}&#10;\usepackage{amsmath}&#10;\pagestyle{empty}&#10;\begin{document}&#10;&#10;&#10;$i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920.1349"/>
  <p:tag name="LATEXADDIN" val="\documentclass{article}&#10;\usepackage{amsmath}&#10;\pagestyle{empty}&#10;\begin{document}&#10;&#10;\begin{equation}&#10;v_j = \max_{i\in\mathcal{P}} \quad \{ v_{j,i} \} \notag&#10;\end{equation}&#10; 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001.875"/>
  <p:tag name="LATEXADDIN" val="\documentclass{article}&#10;\usepackage{amsmath}&#10;\pagestyle{empty}&#10;\begin{document}&#10;&#10;$C_i =  v_j (\text{with } i) / n_j 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682.04"/>
  <p:tag name="LATEXADDIN" val="\documentclass{article}&#10;\usepackage{amsmath}&#10;\pagestyle{empty}&#10;\begin{document}&#10;&#10;$C_i = v_j(\text{with $i$}) - v_j(\text{without $i$})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89.23882"/>
  <p:tag name="LATEXADDIN" val="\documentclass{article}&#10;\usepackage{amsmath}&#10;\pagestyle{empty}&#10;\begin{document}&#10;&#10;&#10;$\mathcal{P}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33.74575"/>
  <p:tag name="LATEXADDIN" val="\documentclass{article}&#10;\usepackage{amsmath}&#10;\pagestyle{empty}&#10;\begin{document}&#10;&#10;&#10;$i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920.1349"/>
  <p:tag name="LATEXADDIN" val="\documentclass{article}&#10;\usepackage{amsmath}&#10;\pagestyle{empty}&#10;\begin{document}&#10;&#10;\begin{equation}&#10;v_j = \max_{i\in\mathcal{P}} \quad \{ v_{j,i} \} \notag&#10;\end{equation}&#10; 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923.1346"/>
  <p:tag name="LATEXADDIN" val="\documentclass{article}&#10;\usepackage{amsmath}&#10;\pagestyle{empty}&#10;\begin{document}&#10;&#10;$C_i^\mathrm{MC} (a_i = 1, \mathbf{a}_{-i})$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powerpointvorlage_KT">
  <a:themeElements>
    <a:clrScheme name="powerpointvorlage_K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werpointvorlage_K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owerpointvorlage_K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_K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_K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_K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_K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vorlage_K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vorlage_K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1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2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3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5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6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7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8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9.xml><?xml version="1.0" encoding="utf-8"?>
<a:themeOverride xmlns:a="http://schemas.openxmlformats.org/drawingml/2006/main">
  <a:clrScheme name="powerpointvorlage_K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1440</Words>
  <Application>Microsoft Office PowerPoint</Application>
  <PresentationFormat>Bildschirmpräsentation (4:3)</PresentationFormat>
  <Paragraphs>480</Paragraphs>
  <Slides>34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Wingdings</vt:lpstr>
      <vt:lpstr>powerpointvorlage_KT</vt:lpstr>
      <vt:lpstr>Context-Aware Self-Optimization of Topology Control Reconfigurations in Wireless Sensor Networks</vt:lpstr>
      <vt:lpstr>Why WSNs should be reconfigurable</vt:lpstr>
      <vt:lpstr>MAPE-K for WSNs</vt:lpstr>
      <vt:lpstr>Topology-related excerpt of WSN config. space – components and parameters (single node)</vt:lpstr>
      <vt:lpstr>Topology-related excerpt of WSN config. space – constraints (single node)</vt:lpstr>
      <vt:lpstr>Topology Control to Improve Energy Consumption and Robustness of Communication Systems</vt:lpstr>
      <vt:lpstr>Topology Control to Improve Energy Consumption and Robustness of Communication Systems</vt:lpstr>
      <vt:lpstr>Context-Feature-Models [1]</vt:lpstr>
      <vt:lpstr>Soft Constraints and Problem Statement</vt:lpstr>
      <vt:lpstr>Identification of Context-Aware System-Features as Feature-Interaction Detection</vt:lpstr>
      <vt:lpstr>Overview on General Approach</vt:lpstr>
      <vt:lpstr>Quantification of Expected Impact of Context-Dependent System Feature Tuples</vt:lpstr>
      <vt:lpstr>Formulations as Linear Optimization Model - Example</vt:lpstr>
      <vt:lpstr>Distributed Approach</vt:lpstr>
      <vt:lpstr>Resource selection problem</vt:lpstr>
      <vt:lpstr>Resource selection problem</vt:lpstr>
      <vt:lpstr>Resource selection problem</vt:lpstr>
      <vt:lpstr>Resource selection problem</vt:lpstr>
      <vt:lpstr>Game theory</vt:lpstr>
      <vt:lpstr>Game theory</vt:lpstr>
      <vt:lpstr>Resource selection from the agents’ perspective</vt:lpstr>
      <vt:lpstr>Resource selection from the agents’ perspective</vt:lpstr>
      <vt:lpstr>Resource selection from the agents’ perspective</vt:lpstr>
      <vt:lpstr>Some definitions in game</vt:lpstr>
      <vt:lpstr>Some definitions in game</vt:lpstr>
      <vt:lpstr>Some definitions in game</vt:lpstr>
      <vt:lpstr>Some definitions in game</vt:lpstr>
      <vt:lpstr>Some definitions in game</vt:lpstr>
      <vt:lpstr>Some definitions in game</vt:lpstr>
      <vt:lpstr>Some definitions in game</vt:lpstr>
      <vt:lpstr>Theorem</vt:lpstr>
      <vt:lpstr>Theorem</vt:lpstr>
      <vt:lpstr>Distributed Approach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should a WSN reconfigure</dc:title>
  <dc:creator>Roland Kluge</dc:creator>
  <cp:lastModifiedBy>Roland Kluge</cp:lastModifiedBy>
  <cp:revision>33</cp:revision>
  <dcterms:created xsi:type="dcterms:W3CDTF">2017-06-26T15:03:18Z</dcterms:created>
  <dcterms:modified xsi:type="dcterms:W3CDTF">2017-06-28T11:50:01Z</dcterms:modified>
  <cp:contentStatus>Endgültig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